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569" r:id="rId2"/>
    <p:sldId id="413" r:id="rId3"/>
    <p:sldId id="414" r:id="rId4"/>
    <p:sldId id="415" r:id="rId5"/>
    <p:sldId id="416" r:id="rId6"/>
    <p:sldId id="417" r:id="rId7"/>
    <p:sldId id="418" r:id="rId8"/>
    <p:sldId id="420" r:id="rId9"/>
    <p:sldId id="421" r:id="rId10"/>
    <p:sldId id="422" r:id="rId11"/>
    <p:sldId id="423" r:id="rId12"/>
    <p:sldId id="424" r:id="rId13"/>
    <p:sldId id="425" r:id="rId14"/>
    <p:sldId id="426" r:id="rId15"/>
    <p:sldId id="427" r:id="rId16"/>
    <p:sldId id="428" r:id="rId17"/>
    <p:sldId id="681" r:id="rId18"/>
    <p:sldId id="682" r:id="rId19"/>
    <p:sldId id="431" r:id="rId20"/>
    <p:sldId id="432" r:id="rId21"/>
    <p:sldId id="433" r:id="rId22"/>
    <p:sldId id="434" r:id="rId23"/>
    <p:sldId id="435" r:id="rId24"/>
    <p:sldId id="438" r:id="rId25"/>
    <p:sldId id="439" r:id="rId26"/>
    <p:sldId id="441" r:id="rId27"/>
    <p:sldId id="440" r:id="rId28"/>
    <p:sldId id="442" r:id="rId29"/>
    <p:sldId id="443" r:id="rId30"/>
    <p:sldId id="444" r:id="rId31"/>
    <p:sldId id="458" r:id="rId32"/>
    <p:sldId id="460" r:id="rId33"/>
    <p:sldId id="461" r:id="rId34"/>
    <p:sldId id="462" r:id="rId35"/>
    <p:sldId id="463" r:id="rId36"/>
    <p:sldId id="445" r:id="rId37"/>
    <p:sldId id="447" r:id="rId38"/>
    <p:sldId id="448" r:id="rId39"/>
    <p:sldId id="449" r:id="rId40"/>
    <p:sldId id="450" r:id="rId41"/>
    <p:sldId id="451" r:id="rId42"/>
    <p:sldId id="452" r:id="rId43"/>
    <p:sldId id="453" r:id="rId44"/>
    <p:sldId id="454" r:id="rId45"/>
    <p:sldId id="456" r:id="rId46"/>
    <p:sldId id="455" r:id="rId47"/>
    <p:sldId id="457" r:id="rId48"/>
    <p:sldId id="459" r:id="rId49"/>
    <p:sldId id="464" r:id="rId50"/>
    <p:sldId id="465" r:id="rId51"/>
    <p:sldId id="466" r:id="rId52"/>
    <p:sldId id="467" r:id="rId53"/>
    <p:sldId id="468" r:id="rId54"/>
    <p:sldId id="469" r:id="rId55"/>
    <p:sldId id="470" r:id="rId56"/>
    <p:sldId id="471" r:id="rId57"/>
    <p:sldId id="683" r:id="rId58"/>
    <p:sldId id="684" r:id="rId59"/>
    <p:sldId id="680" r:id="rId60"/>
    <p:sldId id="350"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66" d="100"/>
          <a:sy n="66" d="100"/>
        </p:scale>
        <p:origin x="1111" y="26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92794" y="713233"/>
            <a:ext cx="5023292" cy="446276"/>
          </a:xfrm>
          <a:prstGeom prst="rect">
            <a:avLst/>
          </a:prstGeom>
        </p:spPr>
        <p:txBody>
          <a:bodyPr wrap="square" lIns="0" tIns="0" rIns="0" bIns="0">
            <a:spAutoFit/>
          </a:bodyPr>
          <a:lstStyle>
            <a:lvl1pPr>
              <a:defRPr sz="2900" b="1" i="0">
                <a:solidFill>
                  <a:srgbClr val="3D3935"/>
                </a:solidFill>
                <a:latin typeface="Arial"/>
                <a:cs typeface="Arial"/>
              </a:defRPr>
            </a:lvl1pPr>
          </a:lstStyle>
          <a:p>
            <a:endParaRPr/>
          </a:p>
        </p:txBody>
      </p:sp>
      <p:sp>
        <p:nvSpPr>
          <p:cNvPr id="3" name="Holder 3"/>
          <p:cNvSpPr>
            <a:spLocks noGrp="1"/>
          </p:cNvSpPr>
          <p:nvPr>
            <p:ph type="subTitle" idx="4"/>
          </p:nvPr>
        </p:nvSpPr>
        <p:spPr>
          <a:xfrm>
            <a:off x="1828800" y="3840480"/>
            <a:ext cx="8534400" cy="292388"/>
          </a:xfrm>
          <a:prstGeom prst="rect">
            <a:avLst/>
          </a:prstGeom>
        </p:spPr>
        <p:txBody>
          <a:bodyPr wrap="square" lIns="0" tIns="0" rIns="0" bIns="0">
            <a:spAutoFit/>
          </a:bodyPr>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3/21/2025</a:t>
            </a:fld>
            <a:endParaRPr lang="en-US"/>
          </a:p>
        </p:txBody>
      </p:sp>
      <p:sp>
        <p:nvSpPr>
          <p:cNvPr id="6" name="Holder 6"/>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2717189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3D3935"/>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3/21/2025</a:t>
            </a:fld>
            <a:endParaRPr lang="en-US"/>
          </a:p>
        </p:txBody>
      </p:sp>
      <p:sp>
        <p:nvSpPr>
          <p:cNvPr id="6" name="Holder 6"/>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3250217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3D3935"/>
                </a:solidFill>
                <a:latin typeface="Arial"/>
                <a:cs typeface="Arial"/>
              </a:defRPr>
            </a:lvl1pPr>
          </a:lstStyle>
          <a:p>
            <a:endParaRPr/>
          </a:p>
        </p:txBody>
      </p:sp>
      <p:sp>
        <p:nvSpPr>
          <p:cNvPr id="3" name="Holder 3"/>
          <p:cNvSpPr>
            <a:spLocks noGrp="1"/>
          </p:cNvSpPr>
          <p:nvPr>
            <p:ph sz="half" idx="2"/>
          </p:nvPr>
        </p:nvSpPr>
        <p:spPr>
          <a:xfrm>
            <a:off x="609600" y="1577340"/>
            <a:ext cx="5303520" cy="292388"/>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292388"/>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3/21/2025</a:t>
            </a:fld>
            <a:endParaRPr lang="en-US"/>
          </a:p>
        </p:txBody>
      </p:sp>
      <p:sp>
        <p:nvSpPr>
          <p:cNvPr id="7" name="Holder 7"/>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1665571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3D3935"/>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3/21/2025</a:t>
            </a:fld>
            <a:endParaRPr lang="en-US"/>
          </a:p>
        </p:txBody>
      </p:sp>
      <p:sp>
        <p:nvSpPr>
          <p:cNvPr id="5" name="Holder 5"/>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458246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3/21/2025</a:t>
            </a:fld>
            <a:endParaRPr lang="en-US"/>
          </a:p>
        </p:txBody>
      </p:sp>
      <p:sp>
        <p:nvSpPr>
          <p:cNvPr id="4" name="Holder 4"/>
          <p:cNvSpPr>
            <a:spLocks noGrp="1"/>
          </p:cNvSpPr>
          <p:nvPr>
            <p:ph type="sldNum" sz="quarter" idx="7"/>
          </p:nvPr>
        </p:nvSpPr>
        <p:spPr/>
        <p:txBody>
          <a:bodyPr lIns="0" tIns="0" rIns="0" bIns="0"/>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105443700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2117" y="0"/>
            <a:ext cx="6703907" cy="454025"/>
          </a:xfrm>
          <a:custGeom>
            <a:avLst/>
            <a:gdLst/>
            <a:ahLst/>
            <a:cxnLst/>
            <a:rect l="l" t="t" r="r" b="b"/>
            <a:pathLst>
              <a:path w="5027930" h="454025">
                <a:moveTo>
                  <a:pt x="5027591" y="0"/>
                </a:moveTo>
                <a:lnTo>
                  <a:pt x="0" y="0"/>
                </a:lnTo>
                <a:lnTo>
                  <a:pt x="0" y="454025"/>
                </a:lnTo>
                <a:lnTo>
                  <a:pt x="4570413" y="454025"/>
                </a:lnTo>
                <a:lnTo>
                  <a:pt x="5027591" y="0"/>
                </a:lnTo>
                <a:close/>
              </a:path>
            </a:pathLst>
          </a:custGeom>
          <a:solidFill>
            <a:srgbClr val="E8E3DB"/>
          </a:solidFill>
        </p:spPr>
        <p:txBody>
          <a:bodyPr wrap="square" lIns="0" tIns="0" rIns="0" bIns="0" rtlCol="0"/>
          <a:lstStyle/>
          <a:p>
            <a:endParaRPr sz="1800"/>
          </a:p>
        </p:txBody>
      </p:sp>
      <p:sp>
        <p:nvSpPr>
          <p:cNvPr id="17" name="bg object 17"/>
          <p:cNvSpPr/>
          <p:nvPr/>
        </p:nvSpPr>
        <p:spPr>
          <a:xfrm>
            <a:off x="6096001" y="6397624"/>
            <a:ext cx="6094307" cy="457200"/>
          </a:xfrm>
          <a:custGeom>
            <a:avLst/>
            <a:gdLst/>
            <a:ahLst/>
            <a:cxnLst/>
            <a:rect l="l" t="t" r="r" b="b"/>
            <a:pathLst>
              <a:path w="4570730" h="457200">
                <a:moveTo>
                  <a:pt x="4570412" y="0"/>
                </a:moveTo>
                <a:lnTo>
                  <a:pt x="460375" y="0"/>
                </a:lnTo>
                <a:lnTo>
                  <a:pt x="0" y="457199"/>
                </a:lnTo>
                <a:lnTo>
                  <a:pt x="4570412" y="457199"/>
                </a:lnTo>
                <a:lnTo>
                  <a:pt x="4570412" y="0"/>
                </a:lnTo>
                <a:close/>
              </a:path>
            </a:pathLst>
          </a:custGeom>
          <a:solidFill>
            <a:srgbClr val="E8E3DB"/>
          </a:solidFill>
        </p:spPr>
        <p:txBody>
          <a:bodyPr wrap="square" lIns="0" tIns="0" rIns="0" bIns="0" rtlCol="0"/>
          <a:lstStyle/>
          <a:p>
            <a:endParaRPr sz="1800"/>
          </a:p>
        </p:txBody>
      </p:sp>
      <p:pic>
        <p:nvPicPr>
          <p:cNvPr id="18" name="bg object 18"/>
          <p:cNvPicPr/>
          <p:nvPr/>
        </p:nvPicPr>
        <p:blipFill>
          <a:blip r:embed="rId7" cstate="print"/>
          <a:stretch>
            <a:fillRect/>
          </a:stretch>
        </p:blipFill>
        <p:spPr>
          <a:xfrm>
            <a:off x="9865784" y="365126"/>
            <a:ext cx="1833033" cy="485775"/>
          </a:xfrm>
          <a:prstGeom prst="rect">
            <a:avLst/>
          </a:prstGeom>
        </p:spPr>
      </p:pic>
      <p:sp>
        <p:nvSpPr>
          <p:cNvPr id="2" name="Holder 2"/>
          <p:cNvSpPr>
            <a:spLocks noGrp="1"/>
          </p:cNvSpPr>
          <p:nvPr>
            <p:ph type="title"/>
          </p:nvPr>
        </p:nvSpPr>
        <p:spPr>
          <a:xfrm>
            <a:off x="692813" y="713233"/>
            <a:ext cx="8737600" cy="446276"/>
          </a:xfrm>
          <a:prstGeom prst="rect">
            <a:avLst/>
          </a:prstGeom>
        </p:spPr>
        <p:txBody>
          <a:bodyPr wrap="square" lIns="0" tIns="0" rIns="0" bIns="0">
            <a:spAutoFit/>
          </a:bodyPr>
          <a:lstStyle>
            <a:lvl1pPr>
              <a:defRPr sz="2900" b="1" i="0">
                <a:solidFill>
                  <a:srgbClr val="3D3935"/>
                </a:solidFill>
                <a:latin typeface="Arial"/>
                <a:cs typeface="Arial"/>
              </a:defRPr>
            </a:lvl1pPr>
          </a:lstStyle>
          <a:p>
            <a:endParaRPr/>
          </a:p>
        </p:txBody>
      </p:sp>
      <p:sp>
        <p:nvSpPr>
          <p:cNvPr id="3" name="Holder 3"/>
          <p:cNvSpPr>
            <a:spLocks noGrp="1"/>
          </p:cNvSpPr>
          <p:nvPr>
            <p:ph type="body" idx="1"/>
          </p:nvPr>
        </p:nvSpPr>
        <p:spPr>
          <a:xfrm>
            <a:off x="677940" y="1392429"/>
            <a:ext cx="10836121" cy="292388"/>
          </a:xfrm>
          <a:prstGeom prst="rect">
            <a:avLst/>
          </a:prstGeom>
        </p:spPr>
        <p:txBody>
          <a:bodyPr wrap="square" lIns="0" tIns="0" rIns="0" bIns="0">
            <a:spAutoFit/>
          </a:bodyPr>
          <a:lstStyle>
            <a:lvl1pPr>
              <a:defRPr sz="1900" b="1" i="0">
                <a:solidFill>
                  <a:srgbClr val="0D0D0D"/>
                </a:solidFill>
                <a:latin typeface="Arial"/>
                <a:cs typeface="Arial"/>
              </a:defRPr>
            </a:lvl1pPr>
          </a:lstStyle>
          <a:p>
            <a:endParaRPr/>
          </a:p>
        </p:txBody>
      </p:sp>
      <p:sp>
        <p:nvSpPr>
          <p:cNvPr id="4" name="Holder 4"/>
          <p:cNvSpPr>
            <a:spLocks noGrp="1"/>
          </p:cNvSpPr>
          <p:nvPr>
            <p:ph type="ftr" sz="quarter" idx="5"/>
          </p:nvPr>
        </p:nvSpPr>
        <p:spPr>
          <a:xfrm>
            <a:off x="4145280" y="6377940"/>
            <a:ext cx="3901440"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3/21/2025</a:t>
            </a:fld>
            <a:endParaRPr lang="en-US"/>
          </a:p>
        </p:txBody>
      </p:sp>
      <p:sp>
        <p:nvSpPr>
          <p:cNvPr id="6" name="Holder 6"/>
          <p:cNvSpPr>
            <a:spLocks noGrp="1"/>
          </p:cNvSpPr>
          <p:nvPr>
            <p:ph type="sldNum" sz="quarter" idx="7"/>
          </p:nvPr>
        </p:nvSpPr>
        <p:spPr>
          <a:xfrm>
            <a:off x="736359" y="6556594"/>
            <a:ext cx="4972472" cy="153888"/>
          </a:xfrm>
          <a:prstGeom prst="rect">
            <a:avLst/>
          </a:prstGeom>
        </p:spPr>
        <p:txBody>
          <a:bodyPr wrap="square" lIns="0" tIns="0" rIns="0" bIns="0">
            <a:spAutoFit/>
          </a:bodyPr>
          <a:lstStyle>
            <a:lvl1pPr>
              <a:defRPr sz="1000" b="0" i="0">
                <a:solidFill>
                  <a:srgbClr val="3D3935"/>
                </a:solidFill>
                <a:latin typeface="Arial"/>
                <a:cs typeface="Arial"/>
              </a:defRPr>
            </a:lvl1pPr>
          </a:lstStyle>
          <a:p>
            <a:pPr marL="38100">
              <a:spcBef>
                <a:spcPts val="5"/>
              </a:spcBef>
            </a:pPr>
            <a:fld id="{81D60167-4931-47E6-BA6A-407CBD079E47}" type="slidenum">
              <a:rPr lang="en-US" smtClean="0"/>
              <a:pPr marL="38100">
                <a:spcBef>
                  <a:spcPts val="5"/>
                </a:spcBef>
              </a:pPr>
              <a:t>‹#›</a:t>
            </a:fld>
            <a:r>
              <a:rPr lang="en-US" spc="235"/>
              <a:t> </a:t>
            </a:r>
            <a:r>
              <a:rPr lang="en-US"/>
              <a:t>|</a:t>
            </a:r>
            <a:r>
              <a:rPr lang="en-US" spc="400"/>
              <a:t> </a:t>
            </a:r>
            <a:r>
              <a:rPr lang="en-US"/>
              <a:t>Faculty</a:t>
            </a:r>
            <a:r>
              <a:rPr lang="en-US" spc="-15"/>
              <a:t> </a:t>
            </a:r>
            <a:r>
              <a:rPr lang="en-US"/>
              <a:t>of</a:t>
            </a:r>
            <a:r>
              <a:rPr lang="en-US" spc="-20"/>
              <a:t> </a:t>
            </a:r>
            <a:r>
              <a:rPr lang="en-US"/>
              <a:t>Business</a:t>
            </a:r>
            <a:r>
              <a:rPr lang="en-US" spc="-20"/>
              <a:t> </a:t>
            </a:r>
            <a:r>
              <a:rPr lang="en-US"/>
              <a:t>and</a:t>
            </a:r>
            <a:r>
              <a:rPr lang="en-US" spc="-20"/>
              <a:t> </a:t>
            </a:r>
            <a:r>
              <a:rPr lang="en-US"/>
              <a:t>Law</a:t>
            </a:r>
            <a:r>
              <a:rPr lang="en-US" spc="-15"/>
              <a:t> </a:t>
            </a:r>
            <a:r>
              <a:rPr lang="en-US"/>
              <a:t>|</a:t>
            </a:r>
            <a:r>
              <a:rPr lang="en-US" spc="-15"/>
              <a:t> </a:t>
            </a:r>
            <a:r>
              <a:rPr lang="en-US"/>
              <a:t>Peter</a:t>
            </a:r>
            <a:r>
              <a:rPr lang="en-US" spc="-10"/>
              <a:t> </a:t>
            </a:r>
            <a:r>
              <a:rPr lang="en-US"/>
              <a:t>Faber</a:t>
            </a:r>
            <a:r>
              <a:rPr lang="en-US" spc="-15"/>
              <a:t> </a:t>
            </a:r>
            <a:r>
              <a:rPr lang="en-US"/>
              <a:t>Business</a:t>
            </a:r>
            <a:r>
              <a:rPr lang="en-US" spc="-15"/>
              <a:t> </a:t>
            </a:r>
            <a:r>
              <a:rPr lang="en-US" spc="-10"/>
              <a:t>School</a:t>
            </a:r>
            <a:endParaRPr lang="en-US" spc="-10" dirty="0"/>
          </a:p>
        </p:txBody>
      </p:sp>
    </p:spTree>
    <p:extLst>
      <p:ext uri="{BB962C8B-B14F-4D97-AF65-F5344CB8AC3E}">
        <p14:creationId xmlns:p14="http://schemas.microsoft.com/office/powerpoint/2010/main" val="32791477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093302" y="0"/>
            <a:ext cx="4099560" cy="2471420"/>
          </a:xfrm>
          <a:custGeom>
            <a:avLst/>
            <a:gdLst/>
            <a:ahLst/>
            <a:cxnLst/>
            <a:rect l="l" t="t" r="r" b="b"/>
            <a:pathLst>
              <a:path w="4099559" h="2471420">
                <a:moveTo>
                  <a:pt x="0" y="2471178"/>
                </a:moveTo>
                <a:lnTo>
                  <a:pt x="4099387" y="2471178"/>
                </a:lnTo>
                <a:lnTo>
                  <a:pt x="4099387" y="0"/>
                </a:lnTo>
                <a:lnTo>
                  <a:pt x="0" y="0"/>
                </a:lnTo>
                <a:lnTo>
                  <a:pt x="0" y="2471178"/>
                </a:lnTo>
                <a:close/>
              </a:path>
            </a:pathLst>
          </a:custGeom>
          <a:solidFill>
            <a:srgbClr val="F2120D"/>
          </a:solidFill>
        </p:spPr>
        <p:txBody>
          <a:bodyPr wrap="square" lIns="0" tIns="0" rIns="0" bIns="0" rtlCol="0"/>
          <a:lstStyle/>
          <a:p>
            <a:endParaRPr kern="0">
              <a:solidFill>
                <a:sysClr val="windowText" lastClr="000000"/>
              </a:solidFill>
            </a:endParaRPr>
          </a:p>
        </p:txBody>
      </p:sp>
      <p:grpSp>
        <p:nvGrpSpPr>
          <p:cNvPr id="3" name="object 3"/>
          <p:cNvGrpSpPr/>
          <p:nvPr/>
        </p:nvGrpSpPr>
        <p:grpSpPr>
          <a:xfrm>
            <a:off x="1524000" y="0"/>
            <a:ext cx="9144000" cy="6858000"/>
            <a:chOff x="0" y="0"/>
            <a:chExt cx="9144000" cy="6858000"/>
          </a:xfrm>
        </p:grpSpPr>
        <p:sp>
          <p:nvSpPr>
            <p:cNvPr id="4" name="object 4"/>
            <p:cNvSpPr/>
            <p:nvPr/>
          </p:nvSpPr>
          <p:spPr>
            <a:xfrm>
              <a:off x="4569302" y="3427640"/>
              <a:ext cx="4575175" cy="3430904"/>
            </a:xfrm>
            <a:custGeom>
              <a:avLst/>
              <a:gdLst/>
              <a:ahLst/>
              <a:cxnLst/>
              <a:rect l="l" t="t" r="r" b="b"/>
              <a:pathLst>
                <a:path w="4575175" h="3430904">
                  <a:moveTo>
                    <a:pt x="4099388" y="0"/>
                  </a:moveTo>
                  <a:lnTo>
                    <a:pt x="0" y="0"/>
                  </a:lnTo>
                  <a:lnTo>
                    <a:pt x="475156" y="475437"/>
                  </a:lnTo>
                  <a:lnTo>
                    <a:pt x="475156" y="3430358"/>
                  </a:lnTo>
                  <a:lnTo>
                    <a:pt x="4574697" y="3430358"/>
                  </a:lnTo>
                  <a:lnTo>
                    <a:pt x="4574697" y="475424"/>
                  </a:lnTo>
                  <a:lnTo>
                    <a:pt x="4099388" y="0"/>
                  </a:lnTo>
                  <a:close/>
                </a:path>
              </a:pathLst>
            </a:custGeom>
            <a:solidFill>
              <a:srgbClr val="3D0F54"/>
            </a:solidFill>
          </p:spPr>
          <p:txBody>
            <a:bodyPr wrap="square" lIns="0" tIns="0" rIns="0" bIns="0" rtlCol="0"/>
            <a:lstStyle/>
            <a:p>
              <a:endParaRPr kern="0">
                <a:solidFill>
                  <a:sysClr val="windowText" lastClr="000000"/>
                </a:solidFill>
              </a:endParaRPr>
            </a:p>
          </p:txBody>
        </p:sp>
        <p:sp>
          <p:nvSpPr>
            <p:cNvPr id="5" name="object 5"/>
            <p:cNvSpPr/>
            <p:nvPr/>
          </p:nvSpPr>
          <p:spPr>
            <a:xfrm>
              <a:off x="0" y="0"/>
              <a:ext cx="4569460" cy="3427729"/>
            </a:xfrm>
            <a:custGeom>
              <a:avLst/>
              <a:gdLst/>
              <a:ahLst/>
              <a:cxnLst/>
              <a:rect l="l" t="t" r="r" b="b"/>
              <a:pathLst>
                <a:path w="4569460" h="3427729">
                  <a:moveTo>
                    <a:pt x="4569010" y="0"/>
                  </a:moveTo>
                  <a:lnTo>
                    <a:pt x="0" y="0"/>
                  </a:lnTo>
                  <a:lnTo>
                    <a:pt x="0" y="3427641"/>
                  </a:lnTo>
                  <a:lnTo>
                    <a:pt x="4569010" y="3427641"/>
                  </a:lnTo>
                  <a:lnTo>
                    <a:pt x="4569010" y="0"/>
                  </a:lnTo>
                  <a:close/>
                </a:path>
              </a:pathLst>
            </a:custGeom>
            <a:solidFill>
              <a:srgbClr val="F4F1ED"/>
            </a:solidFill>
          </p:spPr>
          <p:txBody>
            <a:bodyPr wrap="square" lIns="0" tIns="0" rIns="0" bIns="0" rtlCol="0"/>
            <a:lstStyle/>
            <a:p>
              <a:endParaRPr kern="0">
                <a:solidFill>
                  <a:sysClr val="windowText" lastClr="000000"/>
                </a:solidFill>
              </a:endParaRPr>
            </a:p>
          </p:txBody>
        </p:sp>
        <p:sp>
          <p:nvSpPr>
            <p:cNvPr id="6" name="object 6"/>
            <p:cNvSpPr/>
            <p:nvPr/>
          </p:nvSpPr>
          <p:spPr>
            <a:xfrm>
              <a:off x="0" y="3427640"/>
              <a:ext cx="5044440" cy="3430904"/>
            </a:xfrm>
            <a:custGeom>
              <a:avLst/>
              <a:gdLst/>
              <a:ahLst/>
              <a:cxnLst/>
              <a:rect l="l" t="t" r="r" b="b"/>
              <a:pathLst>
                <a:path w="5044440" h="3430904">
                  <a:moveTo>
                    <a:pt x="4569010" y="0"/>
                  </a:moveTo>
                  <a:lnTo>
                    <a:pt x="0" y="0"/>
                  </a:lnTo>
                  <a:lnTo>
                    <a:pt x="475156" y="475437"/>
                  </a:lnTo>
                  <a:lnTo>
                    <a:pt x="475156" y="3430358"/>
                  </a:lnTo>
                  <a:lnTo>
                    <a:pt x="5044332" y="3430358"/>
                  </a:lnTo>
                  <a:lnTo>
                    <a:pt x="5044332" y="475424"/>
                  </a:lnTo>
                  <a:lnTo>
                    <a:pt x="4569010" y="0"/>
                  </a:lnTo>
                  <a:close/>
                </a:path>
              </a:pathLst>
            </a:custGeom>
            <a:solidFill>
              <a:srgbClr val="E8E3DB"/>
            </a:solidFill>
          </p:spPr>
          <p:txBody>
            <a:bodyPr wrap="square" lIns="0" tIns="0" rIns="0" bIns="0" rtlCol="0"/>
            <a:lstStyle/>
            <a:p>
              <a:endParaRPr kern="0">
                <a:solidFill>
                  <a:sysClr val="windowText" lastClr="000000"/>
                </a:solidFill>
              </a:endParaRPr>
            </a:p>
          </p:txBody>
        </p:sp>
        <p:pic>
          <p:nvPicPr>
            <p:cNvPr id="7" name="object 7"/>
            <p:cNvPicPr/>
            <p:nvPr/>
          </p:nvPicPr>
          <p:blipFill>
            <a:blip r:embed="rId2" cstate="print"/>
            <a:stretch>
              <a:fillRect/>
            </a:stretch>
          </p:blipFill>
          <p:spPr>
            <a:xfrm>
              <a:off x="7401257" y="6092825"/>
              <a:ext cx="1374019" cy="484187"/>
            </a:xfrm>
            <a:prstGeom prst="rect">
              <a:avLst/>
            </a:prstGeom>
          </p:spPr>
        </p:pic>
      </p:grpSp>
      <p:sp>
        <p:nvSpPr>
          <p:cNvPr id="8" name="object 8"/>
          <p:cNvSpPr txBox="1">
            <a:spLocks noGrp="1"/>
          </p:cNvSpPr>
          <p:nvPr>
            <p:ph type="title"/>
          </p:nvPr>
        </p:nvSpPr>
        <p:spPr>
          <a:xfrm>
            <a:off x="1957070" y="296210"/>
            <a:ext cx="4178300" cy="579326"/>
          </a:xfrm>
          <a:prstGeom prst="rect">
            <a:avLst/>
          </a:prstGeom>
        </p:spPr>
        <p:txBody>
          <a:bodyPr vert="horz" wrap="square" lIns="0" tIns="12700" rIns="0" bIns="0" rtlCol="0">
            <a:spAutoFit/>
          </a:bodyPr>
          <a:lstStyle/>
          <a:p>
            <a:pPr marL="12700">
              <a:lnSpc>
                <a:spcPct val="150000"/>
              </a:lnSpc>
              <a:spcBef>
                <a:spcPts val="100"/>
              </a:spcBef>
            </a:pPr>
            <a:r>
              <a:rPr lang="en-US" sz="2800" dirty="0"/>
              <a:t>Preparation for Lab 1</a:t>
            </a:r>
          </a:p>
        </p:txBody>
      </p:sp>
      <p:sp>
        <p:nvSpPr>
          <p:cNvPr id="9" name="object 9"/>
          <p:cNvSpPr txBox="1"/>
          <p:nvPr/>
        </p:nvSpPr>
        <p:spPr>
          <a:xfrm>
            <a:off x="2475865" y="4290060"/>
            <a:ext cx="895985" cy="330200"/>
          </a:xfrm>
          <a:prstGeom prst="rect">
            <a:avLst/>
          </a:prstGeom>
        </p:spPr>
        <p:txBody>
          <a:bodyPr vert="horz" wrap="square" lIns="0" tIns="12700" rIns="0" bIns="0" rtlCol="0">
            <a:spAutoFit/>
          </a:bodyPr>
          <a:lstStyle/>
          <a:p>
            <a:pPr marL="12700">
              <a:spcBef>
                <a:spcPts val="100"/>
              </a:spcBef>
            </a:pPr>
            <a:r>
              <a:rPr sz="2000" b="1" kern="0" dirty="0">
                <a:solidFill>
                  <a:srgbClr val="3D3935"/>
                </a:solidFill>
                <a:latin typeface="Arial"/>
                <a:cs typeface="Arial"/>
              </a:rPr>
              <a:t>Week</a:t>
            </a:r>
            <a:r>
              <a:rPr sz="2000" b="1" kern="0" spc="-75" dirty="0">
                <a:solidFill>
                  <a:srgbClr val="3D3935"/>
                </a:solidFill>
                <a:latin typeface="Arial"/>
                <a:cs typeface="Arial"/>
              </a:rPr>
              <a:t> </a:t>
            </a:r>
            <a:r>
              <a:rPr lang="en-US" sz="2000" b="1" kern="0" spc="-50" dirty="0">
                <a:solidFill>
                  <a:srgbClr val="3D3935"/>
                </a:solidFill>
                <a:latin typeface="Arial"/>
                <a:cs typeface="Arial"/>
              </a:rPr>
              <a:t>2</a:t>
            </a:r>
            <a:endParaRPr sz="2000" kern="0" dirty="0">
              <a:solidFill>
                <a:sysClr val="windowText" lastClr="000000"/>
              </a:solidFill>
              <a:latin typeface="Arial"/>
              <a:cs typeface="Arial"/>
            </a:endParaRPr>
          </a:p>
        </p:txBody>
      </p:sp>
      <p:sp>
        <p:nvSpPr>
          <p:cNvPr id="10" name="object 10"/>
          <p:cNvSpPr txBox="1"/>
          <p:nvPr/>
        </p:nvSpPr>
        <p:spPr>
          <a:xfrm>
            <a:off x="2475864" y="5213191"/>
            <a:ext cx="1623060" cy="344966"/>
          </a:xfrm>
          <a:prstGeom prst="rect">
            <a:avLst/>
          </a:prstGeom>
        </p:spPr>
        <p:txBody>
          <a:bodyPr vert="horz" wrap="square" lIns="0" tIns="97790" rIns="0" bIns="0" rtlCol="0">
            <a:spAutoFit/>
          </a:bodyPr>
          <a:lstStyle/>
          <a:p>
            <a:pPr marL="12700">
              <a:spcBef>
                <a:spcPts val="715"/>
              </a:spcBef>
            </a:pPr>
            <a:r>
              <a:rPr sz="1600" kern="0" dirty="0">
                <a:solidFill>
                  <a:srgbClr val="3D3935"/>
                </a:solidFill>
                <a:latin typeface="Arial"/>
                <a:cs typeface="Arial"/>
              </a:rPr>
              <a:t>Semester</a:t>
            </a:r>
            <a:r>
              <a:rPr sz="1600" kern="0" spc="-50" dirty="0">
                <a:solidFill>
                  <a:srgbClr val="3D3935"/>
                </a:solidFill>
                <a:latin typeface="Arial"/>
                <a:cs typeface="Arial"/>
              </a:rPr>
              <a:t> </a:t>
            </a:r>
            <a:r>
              <a:rPr sz="1600" kern="0" dirty="0">
                <a:solidFill>
                  <a:srgbClr val="3D3935"/>
                </a:solidFill>
                <a:latin typeface="Arial"/>
                <a:cs typeface="Arial"/>
              </a:rPr>
              <a:t>1,</a:t>
            </a:r>
            <a:r>
              <a:rPr sz="1600" kern="0" spc="-60" dirty="0">
                <a:solidFill>
                  <a:srgbClr val="3D3935"/>
                </a:solidFill>
                <a:latin typeface="Arial"/>
                <a:cs typeface="Arial"/>
              </a:rPr>
              <a:t> </a:t>
            </a:r>
            <a:r>
              <a:rPr sz="1600" kern="0" spc="-20" dirty="0">
                <a:solidFill>
                  <a:srgbClr val="3D3935"/>
                </a:solidFill>
                <a:latin typeface="Arial"/>
                <a:cs typeface="Arial"/>
              </a:rPr>
              <a:t>202</a:t>
            </a:r>
            <a:r>
              <a:rPr lang="en-US" sz="1600" kern="0" spc="-20" dirty="0">
                <a:solidFill>
                  <a:srgbClr val="3D3935"/>
                </a:solidFill>
                <a:latin typeface="Arial"/>
                <a:cs typeface="Arial"/>
              </a:rPr>
              <a:t>5</a:t>
            </a:r>
            <a:endParaRPr sz="1600" kern="0" dirty="0">
              <a:solidFill>
                <a:sysClr val="windowText" lastClr="000000"/>
              </a:solidFill>
              <a:latin typeface="Arial"/>
              <a:cs typeface="Arial"/>
            </a:endParaRPr>
          </a:p>
        </p:txBody>
      </p:sp>
      <p:sp>
        <p:nvSpPr>
          <p:cNvPr id="13" name="object 10">
            <a:extLst>
              <a:ext uri="{FF2B5EF4-FFF2-40B4-BE49-F238E27FC236}">
                <a16:creationId xmlns:a16="http://schemas.microsoft.com/office/drawing/2014/main" id="{E587F2C4-55DF-CBF9-0BB9-6FD7B20E0ABC}"/>
              </a:ext>
            </a:extLst>
          </p:cNvPr>
          <p:cNvSpPr txBox="1"/>
          <p:nvPr/>
        </p:nvSpPr>
        <p:spPr>
          <a:xfrm>
            <a:off x="2475865" y="5553208"/>
            <a:ext cx="2021915" cy="344966"/>
          </a:xfrm>
          <a:prstGeom prst="rect">
            <a:avLst/>
          </a:prstGeom>
        </p:spPr>
        <p:txBody>
          <a:bodyPr vert="horz" wrap="square" lIns="0" tIns="97790" rIns="0" bIns="0" rtlCol="0">
            <a:spAutoFit/>
          </a:bodyPr>
          <a:lstStyle/>
          <a:p>
            <a:pPr marL="12700">
              <a:spcBef>
                <a:spcPts val="715"/>
              </a:spcBef>
            </a:pPr>
            <a:r>
              <a:rPr lang="en-US" sz="1600" kern="0" dirty="0">
                <a:solidFill>
                  <a:srgbClr val="3D3935"/>
                </a:solidFill>
                <a:latin typeface="Arial"/>
                <a:cs typeface="Arial"/>
              </a:rPr>
              <a:t>Dr. Farshid Keivanian</a:t>
            </a:r>
            <a:endParaRPr sz="1600" kern="0" dirty="0">
              <a:solidFill>
                <a:sysClr val="windowText" lastClr="000000"/>
              </a:solidFill>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8A5E2D-C9B3-3654-8310-B4F6342F82C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62EA65C-8BEA-35C5-83B9-45EE6988DFED}"/>
              </a:ext>
            </a:extLst>
          </p:cNvPr>
          <p:cNvPicPr>
            <a:picLocks noChangeAspect="1"/>
          </p:cNvPicPr>
          <p:nvPr/>
        </p:nvPicPr>
        <p:blipFill>
          <a:blip r:embed="rId2"/>
          <a:srcRect b="10238"/>
          <a:stretch/>
        </p:blipFill>
        <p:spPr>
          <a:xfrm>
            <a:off x="1591294" y="-4948"/>
            <a:ext cx="7324107" cy="3698033"/>
          </a:xfrm>
          <a:prstGeom prst="rect">
            <a:avLst/>
          </a:prstGeom>
        </p:spPr>
      </p:pic>
      <p:sp>
        <p:nvSpPr>
          <p:cNvPr id="4" name="object 4">
            <a:extLst>
              <a:ext uri="{FF2B5EF4-FFF2-40B4-BE49-F238E27FC236}">
                <a16:creationId xmlns:a16="http://schemas.microsoft.com/office/drawing/2014/main" id="{D65BAC5B-0211-8A1B-47CE-DB83E1DDFC33}"/>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10</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6A55419D-4EFD-0671-6A7E-B4CD428BF95B}"/>
              </a:ext>
            </a:extLst>
          </p:cNvPr>
          <p:cNvSpPr txBox="1"/>
          <p:nvPr/>
        </p:nvSpPr>
        <p:spPr>
          <a:xfrm>
            <a:off x="1543792" y="3718512"/>
            <a:ext cx="9144000" cy="3108543"/>
          </a:xfrm>
          <a:prstGeom prst="rect">
            <a:avLst/>
          </a:prstGeom>
          <a:solidFill>
            <a:schemeClr val="bg1"/>
          </a:solidFill>
        </p:spPr>
        <p:txBody>
          <a:bodyPr wrap="square">
            <a:spAutoFit/>
          </a:bodyPr>
          <a:lstStyle/>
          <a:p>
            <a:r>
              <a:rPr lang="en-US" sz="2800" b="1" kern="0" dirty="0">
                <a:solidFill>
                  <a:sysClr val="windowText" lastClr="000000"/>
                </a:solidFill>
                <a:latin typeface="Calibri"/>
              </a:rPr>
              <a:t>2. Add the Dataset</a:t>
            </a:r>
          </a:p>
          <a:p>
            <a:pPr marL="457200" indent="-457200">
              <a:buFont typeface="Arial" panose="020B0604020202020204" pitchFamily="34" charset="0"/>
              <a:buChar char="•"/>
            </a:pPr>
            <a:r>
              <a:rPr lang="en-US" sz="2800" kern="0" dirty="0">
                <a:solidFill>
                  <a:sysClr val="windowText" lastClr="000000"/>
                </a:solidFill>
                <a:latin typeface="Calibri"/>
              </a:rPr>
              <a:t>Click on Design, then in the </a:t>
            </a:r>
            <a:r>
              <a:rPr lang="en-US" sz="2800" b="1" kern="0" dirty="0">
                <a:solidFill>
                  <a:sysClr val="windowText" lastClr="000000"/>
                </a:solidFill>
                <a:latin typeface="Calibri"/>
              </a:rPr>
              <a:t>Repository</a:t>
            </a:r>
            <a:r>
              <a:rPr lang="en-US" sz="2800" kern="0" dirty="0">
                <a:solidFill>
                  <a:sysClr val="windowText" lastClr="000000"/>
                </a:solidFill>
                <a:latin typeface="Calibri"/>
              </a:rPr>
              <a:t> panel, usually on the left side, find your dataset (</a:t>
            </a:r>
            <a:r>
              <a:rPr lang="en-US" sz="2800" b="1" kern="0" dirty="0">
                <a:solidFill>
                  <a:sysClr val="windowText" lastClr="000000"/>
                </a:solidFill>
                <a:latin typeface="Calibri"/>
              </a:rPr>
              <a:t>Lab1_Exercise</a:t>
            </a:r>
            <a:r>
              <a:rPr lang="en-US" sz="2800" kern="0" dirty="0">
                <a:solidFill>
                  <a:sysClr val="windowText" lastClr="000000"/>
                </a:solidFill>
                <a:latin typeface="Calibri"/>
              </a:rPr>
              <a:t> if you renamed it as a standard name) (I renamed it as “Internet Usage and Demographics Dataset”).</a:t>
            </a:r>
          </a:p>
          <a:p>
            <a:pPr marL="457200" indent="-457200">
              <a:buFont typeface="Arial" panose="020B0604020202020204" pitchFamily="34" charset="0"/>
              <a:buChar char="•"/>
            </a:pPr>
            <a:r>
              <a:rPr lang="en-US" sz="2800" kern="0" dirty="0">
                <a:solidFill>
                  <a:sysClr val="windowText" lastClr="000000"/>
                </a:solidFill>
                <a:latin typeface="Calibri"/>
              </a:rPr>
              <a:t>Double Click on it or Drag and drop the dataset into the </a:t>
            </a:r>
            <a:r>
              <a:rPr lang="en-US" sz="2800" b="1" kern="0" dirty="0">
                <a:solidFill>
                  <a:sysClr val="windowText" lastClr="000000"/>
                </a:solidFill>
                <a:latin typeface="Calibri"/>
              </a:rPr>
              <a:t>Process</a:t>
            </a:r>
            <a:r>
              <a:rPr lang="en-US" sz="2800" kern="0" dirty="0">
                <a:solidFill>
                  <a:sysClr val="windowText" lastClr="000000"/>
                </a:solidFill>
                <a:latin typeface="Calibri"/>
              </a:rPr>
              <a:t> window.</a:t>
            </a:r>
          </a:p>
        </p:txBody>
      </p:sp>
      <p:sp>
        <p:nvSpPr>
          <p:cNvPr id="7" name="Rectangle: Rounded Corners 6">
            <a:extLst>
              <a:ext uri="{FF2B5EF4-FFF2-40B4-BE49-F238E27FC236}">
                <a16:creationId xmlns:a16="http://schemas.microsoft.com/office/drawing/2014/main" id="{12C9C2D5-20FE-1238-9CDD-C6585625D11B}"/>
              </a:ext>
            </a:extLst>
          </p:cNvPr>
          <p:cNvSpPr/>
          <p:nvPr/>
        </p:nvSpPr>
        <p:spPr>
          <a:xfrm>
            <a:off x="1852868" y="1574750"/>
            <a:ext cx="814132" cy="1016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10" name="TextBox 9">
            <a:extLst>
              <a:ext uri="{FF2B5EF4-FFF2-40B4-BE49-F238E27FC236}">
                <a16:creationId xmlns:a16="http://schemas.microsoft.com/office/drawing/2014/main" id="{02E27DB1-476B-9638-3F75-942D008CD917}"/>
              </a:ext>
            </a:extLst>
          </p:cNvPr>
          <p:cNvSpPr txBox="1"/>
          <p:nvPr/>
        </p:nvSpPr>
        <p:spPr>
          <a:xfrm>
            <a:off x="1600869" y="3169865"/>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2: Set Up a New Process</a:t>
            </a:r>
            <a:endParaRPr lang="en-AU" sz="2800" b="1" kern="0" dirty="0">
              <a:solidFill>
                <a:sysClr val="windowText" lastClr="000000"/>
              </a:solidFill>
              <a:latin typeface="Calibri"/>
            </a:endParaRPr>
          </a:p>
        </p:txBody>
      </p:sp>
    </p:spTree>
    <p:extLst>
      <p:ext uri="{BB962C8B-B14F-4D97-AF65-F5344CB8AC3E}">
        <p14:creationId xmlns:p14="http://schemas.microsoft.com/office/powerpoint/2010/main" val="32002275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35CF8-BE3F-FF91-5EAC-6C08D24C36C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D0618E6-8282-7890-ADE3-421E89AE427C}"/>
              </a:ext>
            </a:extLst>
          </p:cNvPr>
          <p:cNvPicPr>
            <a:picLocks noChangeAspect="1"/>
          </p:cNvPicPr>
          <p:nvPr/>
        </p:nvPicPr>
        <p:blipFill>
          <a:blip r:embed="rId2"/>
          <a:srcRect b="10000"/>
          <a:stretch/>
        </p:blipFill>
        <p:spPr>
          <a:xfrm>
            <a:off x="1559626" y="17814"/>
            <a:ext cx="6365174" cy="3222369"/>
          </a:xfrm>
          <a:prstGeom prst="rect">
            <a:avLst/>
          </a:prstGeom>
        </p:spPr>
      </p:pic>
      <p:sp>
        <p:nvSpPr>
          <p:cNvPr id="4" name="object 4">
            <a:extLst>
              <a:ext uri="{FF2B5EF4-FFF2-40B4-BE49-F238E27FC236}">
                <a16:creationId xmlns:a16="http://schemas.microsoft.com/office/drawing/2014/main" id="{330D65BC-EF3F-A824-4670-2D4B9F1C008B}"/>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11</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4F264CB5-067F-CFE4-3B3B-9EC75BFF471D}"/>
              </a:ext>
            </a:extLst>
          </p:cNvPr>
          <p:cNvSpPr txBox="1"/>
          <p:nvPr/>
        </p:nvSpPr>
        <p:spPr>
          <a:xfrm>
            <a:off x="1513113" y="3759356"/>
            <a:ext cx="9144000" cy="3108543"/>
          </a:xfrm>
          <a:prstGeom prst="rect">
            <a:avLst/>
          </a:prstGeom>
          <a:solidFill>
            <a:schemeClr val="bg1"/>
          </a:solidFill>
        </p:spPr>
        <p:txBody>
          <a:bodyPr wrap="square">
            <a:spAutoFit/>
          </a:bodyPr>
          <a:lstStyle/>
          <a:p>
            <a:r>
              <a:rPr lang="en-US" sz="2800" b="1" kern="0" dirty="0">
                <a:solidFill>
                  <a:sysClr val="windowText" lastClr="000000"/>
                </a:solidFill>
                <a:latin typeface="Calibri"/>
              </a:rPr>
              <a:t>3. Connect Operators</a:t>
            </a:r>
          </a:p>
          <a:p>
            <a:pPr marL="457200" indent="-457200">
              <a:buFont typeface="Arial" panose="020B0604020202020204" pitchFamily="34" charset="0"/>
              <a:buChar char="•"/>
            </a:pPr>
            <a:r>
              <a:rPr lang="en-US" sz="2800" kern="0" dirty="0">
                <a:solidFill>
                  <a:sysClr val="windowText" lastClr="000000"/>
                </a:solidFill>
                <a:latin typeface="Calibri"/>
              </a:rPr>
              <a:t>When you drag the dataset, it automatically creates a </a:t>
            </a:r>
            <a:r>
              <a:rPr lang="en-US" sz="2800" b="1" kern="0" dirty="0">
                <a:solidFill>
                  <a:sysClr val="windowText" lastClr="000000"/>
                </a:solidFill>
                <a:latin typeface="Calibri"/>
              </a:rPr>
              <a:t>Retrieve Operator</a:t>
            </a:r>
            <a:r>
              <a:rPr lang="en-US" sz="2800" kern="0" dirty="0">
                <a:solidFill>
                  <a:sysClr val="windowText" lastClr="000000"/>
                </a:solidFill>
                <a:latin typeface="Calibri"/>
              </a:rPr>
              <a:t>.</a:t>
            </a:r>
          </a:p>
          <a:p>
            <a:pPr marL="457200" indent="-457200">
              <a:buFont typeface="Arial" panose="020B0604020202020204" pitchFamily="34" charset="0"/>
              <a:buChar char="•"/>
            </a:pPr>
            <a:r>
              <a:rPr lang="en-US" sz="2800" kern="0" dirty="0">
                <a:solidFill>
                  <a:sysClr val="windowText" lastClr="000000"/>
                </a:solidFill>
                <a:latin typeface="Calibri"/>
              </a:rPr>
              <a:t>Locate the </a:t>
            </a:r>
            <a:r>
              <a:rPr lang="en-US" sz="2800" b="1" kern="0" dirty="0">
                <a:solidFill>
                  <a:sysClr val="windowText" lastClr="000000"/>
                </a:solidFill>
                <a:latin typeface="Calibri"/>
              </a:rPr>
              <a:t>Result port (res)</a:t>
            </a:r>
            <a:r>
              <a:rPr lang="en-US" sz="2800" kern="0" dirty="0">
                <a:solidFill>
                  <a:sysClr val="windowText" lastClr="000000"/>
                </a:solidFill>
                <a:latin typeface="Calibri"/>
              </a:rPr>
              <a:t> at the right side of the </a:t>
            </a:r>
            <a:r>
              <a:rPr lang="en-US" sz="2800" b="1" kern="0" dirty="0">
                <a:solidFill>
                  <a:sysClr val="windowText" lastClr="000000"/>
                </a:solidFill>
                <a:latin typeface="Calibri"/>
              </a:rPr>
              <a:t>Retrieve</a:t>
            </a:r>
            <a:r>
              <a:rPr lang="en-US" sz="2800" kern="0" dirty="0">
                <a:solidFill>
                  <a:sysClr val="windowText" lastClr="000000"/>
                </a:solidFill>
                <a:latin typeface="Calibri"/>
              </a:rPr>
              <a:t> operator.</a:t>
            </a:r>
          </a:p>
          <a:p>
            <a:pPr marL="457200" indent="-457200">
              <a:buFont typeface="Arial" panose="020B0604020202020204" pitchFamily="34" charset="0"/>
              <a:buChar char="•"/>
            </a:pPr>
            <a:r>
              <a:rPr lang="en-US" sz="2800" kern="0" dirty="0">
                <a:solidFill>
                  <a:sysClr val="windowText" lastClr="000000"/>
                </a:solidFill>
                <a:latin typeface="Calibri"/>
              </a:rPr>
              <a:t>Drag a connection (spline) from the </a:t>
            </a:r>
            <a:r>
              <a:rPr lang="en-US" sz="2800" b="1" kern="0" dirty="0">
                <a:solidFill>
                  <a:sysClr val="windowText" lastClr="000000"/>
                </a:solidFill>
                <a:latin typeface="Calibri"/>
              </a:rPr>
              <a:t>Retrieve</a:t>
            </a:r>
            <a:r>
              <a:rPr lang="en-US" sz="2800" kern="0" dirty="0">
                <a:solidFill>
                  <a:sysClr val="windowText" lastClr="000000"/>
                </a:solidFill>
                <a:latin typeface="Calibri"/>
              </a:rPr>
              <a:t> operator’s output to the </a:t>
            </a:r>
            <a:r>
              <a:rPr lang="en-US" sz="2800" b="1" kern="0" dirty="0">
                <a:solidFill>
                  <a:sysClr val="windowText" lastClr="000000"/>
                </a:solidFill>
                <a:latin typeface="Calibri"/>
              </a:rPr>
              <a:t>res (result)</a:t>
            </a:r>
            <a:r>
              <a:rPr lang="en-US" sz="2800" kern="0" dirty="0">
                <a:solidFill>
                  <a:sysClr val="windowText" lastClr="000000"/>
                </a:solidFill>
                <a:latin typeface="Calibri"/>
              </a:rPr>
              <a:t> output.</a:t>
            </a:r>
          </a:p>
        </p:txBody>
      </p:sp>
      <p:sp>
        <p:nvSpPr>
          <p:cNvPr id="10" name="TextBox 9">
            <a:extLst>
              <a:ext uri="{FF2B5EF4-FFF2-40B4-BE49-F238E27FC236}">
                <a16:creationId xmlns:a16="http://schemas.microsoft.com/office/drawing/2014/main" id="{08A6FC4B-89F3-549F-17CE-FAE150B56C36}"/>
              </a:ext>
            </a:extLst>
          </p:cNvPr>
          <p:cNvSpPr txBox="1"/>
          <p:nvPr/>
        </p:nvSpPr>
        <p:spPr>
          <a:xfrm>
            <a:off x="1600869" y="3169865"/>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2: Set Up a New Process</a:t>
            </a:r>
            <a:endParaRPr lang="en-AU" sz="2800" b="1" kern="0" dirty="0">
              <a:solidFill>
                <a:sysClr val="windowText" lastClr="000000"/>
              </a:solidFill>
              <a:latin typeface="Calibri"/>
            </a:endParaRPr>
          </a:p>
        </p:txBody>
      </p:sp>
    </p:spTree>
    <p:extLst>
      <p:ext uri="{BB962C8B-B14F-4D97-AF65-F5344CB8AC3E}">
        <p14:creationId xmlns:p14="http://schemas.microsoft.com/office/powerpoint/2010/main" val="3304834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206546-DA93-DAC2-ADE2-067F3B783A3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D652FA5E-C8F7-AB10-9B4D-4DEFF22053EC}"/>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12</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DE7FD40E-EA6D-6411-52A2-81D180CD34EE}"/>
              </a:ext>
            </a:extLst>
          </p:cNvPr>
          <p:cNvSpPr txBox="1"/>
          <p:nvPr/>
        </p:nvSpPr>
        <p:spPr>
          <a:xfrm>
            <a:off x="1513113" y="3759355"/>
            <a:ext cx="9144000" cy="2677656"/>
          </a:xfrm>
          <a:prstGeom prst="rect">
            <a:avLst/>
          </a:prstGeom>
          <a:solidFill>
            <a:schemeClr val="bg1"/>
          </a:solidFill>
        </p:spPr>
        <p:txBody>
          <a:bodyPr wrap="square">
            <a:spAutoFit/>
          </a:bodyPr>
          <a:lstStyle/>
          <a:p>
            <a:r>
              <a:rPr lang="en-US" sz="2800" b="1" kern="0" dirty="0">
                <a:solidFill>
                  <a:sysClr val="windowText" lastClr="000000"/>
                </a:solidFill>
                <a:latin typeface="Calibri"/>
              </a:rPr>
              <a:t>4. Run the Process</a:t>
            </a:r>
          </a:p>
          <a:p>
            <a:pPr marL="457200" indent="-457200">
              <a:buFont typeface="Arial" panose="020B0604020202020204" pitchFamily="34" charset="0"/>
              <a:buChar char="•"/>
            </a:pPr>
            <a:r>
              <a:rPr lang="en-US" sz="2800" kern="0" dirty="0">
                <a:solidFill>
                  <a:sysClr val="windowText" lastClr="000000"/>
                </a:solidFill>
                <a:latin typeface="Calibri"/>
              </a:rPr>
              <a:t>Click </a:t>
            </a:r>
            <a:r>
              <a:rPr lang="en-US" sz="2800" b="1" kern="0" dirty="0">
                <a:solidFill>
                  <a:sysClr val="windowText" lastClr="000000"/>
                </a:solidFill>
                <a:latin typeface="Calibri"/>
              </a:rPr>
              <a:t>Run</a:t>
            </a:r>
            <a:r>
              <a:rPr lang="en-US" sz="2800" kern="0" dirty="0">
                <a:solidFill>
                  <a:sysClr val="windowText" lastClr="000000"/>
                </a:solidFill>
                <a:latin typeface="Calibri"/>
              </a:rPr>
              <a:t> (blue play button at the top).</a:t>
            </a:r>
          </a:p>
          <a:p>
            <a:pPr marL="457200" indent="-457200">
              <a:buFont typeface="Arial" panose="020B0604020202020204" pitchFamily="34" charset="0"/>
              <a:buChar char="•"/>
            </a:pPr>
            <a:r>
              <a:rPr lang="en-US" sz="2800" kern="0" dirty="0">
                <a:solidFill>
                  <a:sysClr val="windowText" lastClr="000000"/>
                </a:solidFill>
                <a:latin typeface="Calibri"/>
              </a:rPr>
              <a:t>After running, check:</a:t>
            </a:r>
          </a:p>
          <a:p>
            <a:pPr marL="914400" lvl="1" indent="-457200">
              <a:buFont typeface="Arial" panose="020B0604020202020204" pitchFamily="34" charset="0"/>
              <a:buChar char="•"/>
            </a:pPr>
            <a:r>
              <a:rPr lang="en-US" sz="2800" b="1" kern="0" dirty="0">
                <a:solidFill>
                  <a:sysClr val="windowText" lastClr="000000"/>
                </a:solidFill>
                <a:latin typeface="Calibri"/>
              </a:rPr>
              <a:t>Results View</a:t>
            </a:r>
            <a:r>
              <a:rPr lang="en-US" sz="2800" kern="0" dirty="0">
                <a:solidFill>
                  <a:sysClr val="windowText" lastClr="000000"/>
                </a:solidFill>
                <a:latin typeface="Calibri"/>
              </a:rPr>
              <a:t>: This shows column names, data types, and attribute statistics.</a:t>
            </a:r>
          </a:p>
          <a:p>
            <a:pPr marL="914400" lvl="1" indent="-457200">
              <a:buFont typeface="Arial" panose="020B0604020202020204" pitchFamily="34" charset="0"/>
              <a:buChar char="•"/>
            </a:pPr>
            <a:r>
              <a:rPr lang="en-US" sz="2800" b="1" kern="0" dirty="0">
                <a:solidFill>
                  <a:sysClr val="windowText" lastClr="000000"/>
                </a:solidFill>
                <a:latin typeface="Calibri"/>
              </a:rPr>
              <a:t>Data View</a:t>
            </a:r>
            <a:r>
              <a:rPr lang="en-US" sz="2800" kern="0" dirty="0">
                <a:solidFill>
                  <a:sysClr val="windowText" lastClr="000000"/>
                </a:solidFill>
                <a:latin typeface="Calibri"/>
              </a:rPr>
              <a:t>: Displays actual records in a table format.</a:t>
            </a:r>
          </a:p>
        </p:txBody>
      </p:sp>
      <p:sp>
        <p:nvSpPr>
          <p:cNvPr id="10" name="TextBox 9">
            <a:extLst>
              <a:ext uri="{FF2B5EF4-FFF2-40B4-BE49-F238E27FC236}">
                <a16:creationId xmlns:a16="http://schemas.microsoft.com/office/drawing/2014/main" id="{9B6794F7-5528-5634-8A18-03060C54C465}"/>
              </a:ext>
            </a:extLst>
          </p:cNvPr>
          <p:cNvSpPr txBox="1"/>
          <p:nvPr/>
        </p:nvSpPr>
        <p:spPr>
          <a:xfrm>
            <a:off x="1600869" y="3169865"/>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2: Set Up a New Process</a:t>
            </a:r>
            <a:endParaRPr lang="en-AU" sz="2800" b="1" kern="0" dirty="0">
              <a:solidFill>
                <a:sysClr val="windowText" lastClr="000000"/>
              </a:solidFill>
              <a:latin typeface="Calibri"/>
            </a:endParaRPr>
          </a:p>
        </p:txBody>
      </p:sp>
      <p:pic>
        <p:nvPicPr>
          <p:cNvPr id="5" name="Picture 4">
            <a:extLst>
              <a:ext uri="{FF2B5EF4-FFF2-40B4-BE49-F238E27FC236}">
                <a16:creationId xmlns:a16="http://schemas.microsoft.com/office/drawing/2014/main" id="{C74E045A-D2D8-86D5-DFB9-7F0F5B695839}"/>
              </a:ext>
            </a:extLst>
          </p:cNvPr>
          <p:cNvPicPr>
            <a:picLocks noChangeAspect="1"/>
          </p:cNvPicPr>
          <p:nvPr/>
        </p:nvPicPr>
        <p:blipFill>
          <a:blip r:embed="rId2"/>
          <a:srcRect b="8519"/>
          <a:stretch/>
        </p:blipFill>
        <p:spPr>
          <a:xfrm>
            <a:off x="1524000" y="1"/>
            <a:ext cx="6248400" cy="3215323"/>
          </a:xfrm>
          <a:prstGeom prst="rect">
            <a:avLst/>
          </a:prstGeom>
        </p:spPr>
      </p:pic>
    </p:spTree>
    <p:extLst>
      <p:ext uri="{BB962C8B-B14F-4D97-AF65-F5344CB8AC3E}">
        <p14:creationId xmlns:p14="http://schemas.microsoft.com/office/powerpoint/2010/main" val="3384995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436989-FCF2-5FAE-E1F4-196BF714FA1A}"/>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9EE7F7E5-7CEA-AF5E-BD98-294496076E16}"/>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13</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7FF3003C-A07D-D458-E84E-137C02896B37}"/>
              </a:ext>
            </a:extLst>
          </p:cNvPr>
          <p:cNvSpPr txBox="1"/>
          <p:nvPr/>
        </p:nvSpPr>
        <p:spPr>
          <a:xfrm>
            <a:off x="1513113" y="3759355"/>
            <a:ext cx="9144000" cy="2677656"/>
          </a:xfrm>
          <a:prstGeom prst="rect">
            <a:avLst/>
          </a:prstGeom>
          <a:solidFill>
            <a:schemeClr val="bg1"/>
          </a:solidFill>
        </p:spPr>
        <p:txBody>
          <a:bodyPr wrap="square">
            <a:spAutoFit/>
          </a:bodyPr>
          <a:lstStyle/>
          <a:p>
            <a:r>
              <a:rPr lang="en-US" sz="2800" b="1" kern="0" dirty="0">
                <a:solidFill>
                  <a:sysClr val="windowText" lastClr="000000"/>
                </a:solidFill>
                <a:latin typeface="Calibri"/>
              </a:rPr>
              <a:t>5. Identify Issues</a:t>
            </a:r>
          </a:p>
          <a:p>
            <a:pPr marL="457200" indent="-457200">
              <a:buFont typeface="Arial" panose="020B0604020202020204" pitchFamily="34" charset="0"/>
              <a:buChar char="•"/>
            </a:pPr>
            <a:r>
              <a:rPr lang="en-US" sz="2800" kern="0" dirty="0">
                <a:solidFill>
                  <a:sysClr val="windowText" lastClr="000000"/>
                </a:solidFill>
                <a:latin typeface="Calibri"/>
              </a:rPr>
              <a:t>Look for:</a:t>
            </a:r>
          </a:p>
          <a:p>
            <a:pPr marL="914400" lvl="1" indent="-457200">
              <a:buFont typeface="Arial" panose="020B0604020202020204" pitchFamily="34" charset="0"/>
              <a:buChar char="•"/>
            </a:pPr>
            <a:r>
              <a:rPr lang="en-US" sz="2800" b="1" kern="0" dirty="0">
                <a:solidFill>
                  <a:sysClr val="windowText" lastClr="000000"/>
                </a:solidFill>
                <a:latin typeface="Calibri"/>
              </a:rPr>
              <a:t>Missing values</a:t>
            </a:r>
            <a:r>
              <a:rPr lang="en-US" sz="2800" kern="0" dirty="0">
                <a:solidFill>
                  <a:sysClr val="windowText" lastClr="000000"/>
                </a:solidFill>
                <a:latin typeface="Calibri"/>
              </a:rPr>
              <a:t> (empty cells or "?" symbols).</a:t>
            </a:r>
          </a:p>
          <a:p>
            <a:pPr marL="914400" lvl="1" indent="-457200">
              <a:buFont typeface="Arial" panose="020B0604020202020204" pitchFamily="34" charset="0"/>
              <a:buChar char="•"/>
            </a:pPr>
            <a:r>
              <a:rPr lang="en-US" sz="2800" b="1" kern="0" dirty="0">
                <a:solidFill>
                  <a:sysClr val="windowText" lastClr="000000"/>
                </a:solidFill>
                <a:latin typeface="Calibri"/>
              </a:rPr>
              <a:t>Inconsistent data types</a:t>
            </a:r>
            <a:r>
              <a:rPr lang="en-US" sz="2800" kern="0" dirty="0">
                <a:solidFill>
                  <a:sysClr val="windowText" lastClr="000000"/>
                </a:solidFill>
                <a:latin typeface="Calibri"/>
              </a:rPr>
              <a:t> (e.g., numbers stored as text).</a:t>
            </a:r>
          </a:p>
          <a:p>
            <a:pPr marL="914400" lvl="1" indent="-457200">
              <a:buFont typeface="Arial" panose="020B0604020202020204" pitchFamily="34" charset="0"/>
              <a:buChar char="•"/>
            </a:pPr>
            <a:r>
              <a:rPr lang="en-US" sz="2800" b="1" kern="0" dirty="0">
                <a:solidFill>
                  <a:sysClr val="windowText" lastClr="000000"/>
                </a:solidFill>
                <a:latin typeface="Calibri"/>
              </a:rPr>
              <a:t>Unexpected values</a:t>
            </a:r>
            <a:r>
              <a:rPr lang="en-US" sz="2800" kern="0" dirty="0">
                <a:solidFill>
                  <a:sysClr val="windowText" lastClr="000000"/>
                </a:solidFill>
                <a:latin typeface="Calibri"/>
              </a:rPr>
              <a:t> (e.g., incorrect dates, duplicate entries, or 99 in Twitter column).</a:t>
            </a:r>
          </a:p>
        </p:txBody>
      </p:sp>
      <p:sp>
        <p:nvSpPr>
          <p:cNvPr id="10" name="TextBox 9">
            <a:extLst>
              <a:ext uri="{FF2B5EF4-FFF2-40B4-BE49-F238E27FC236}">
                <a16:creationId xmlns:a16="http://schemas.microsoft.com/office/drawing/2014/main" id="{B537FCBA-B1B1-91F5-41DE-5E3F6A7569FC}"/>
              </a:ext>
            </a:extLst>
          </p:cNvPr>
          <p:cNvSpPr txBox="1"/>
          <p:nvPr/>
        </p:nvSpPr>
        <p:spPr>
          <a:xfrm>
            <a:off x="1600869" y="3169865"/>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2: Set Up a New Process</a:t>
            </a:r>
            <a:endParaRPr lang="en-AU" sz="2800" b="1" kern="0" dirty="0">
              <a:solidFill>
                <a:sysClr val="windowText" lastClr="000000"/>
              </a:solidFill>
              <a:latin typeface="Calibri"/>
            </a:endParaRPr>
          </a:p>
        </p:txBody>
      </p:sp>
      <p:pic>
        <p:nvPicPr>
          <p:cNvPr id="5" name="Picture 4">
            <a:extLst>
              <a:ext uri="{FF2B5EF4-FFF2-40B4-BE49-F238E27FC236}">
                <a16:creationId xmlns:a16="http://schemas.microsoft.com/office/drawing/2014/main" id="{DD8609ED-FACC-E8EE-FEC7-30901B114550}"/>
              </a:ext>
            </a:extLst>
          </p:cNvPr>
          <p:cNvPicPr>
            <a:picLocks noChangeAspect="1"/>
          </p:cNvPicPr>
          <p:nvPr/>
        </p:nvPicPr>
        <p:blipFill>
          <a:blip r:embed="rId2"/>
          <a:srcRect b="8519"/>
          <a:stretch/>
        </p:blipFill>
        <p:spPr>
          <a:xfrm>
            <a:off x="1524000" y="1"/>
            <a:ext cx="6248400" cy="3215323"/>
          </a:xfrm>
          <a:prstGeom prst="rect">
            <a:avLst/>
          </a:prstGeom>
        </p:spPr>
      </p:pic>
    </p:spTree>
    <p:extLst>
      <p:ext uri="{BB962C8B-B14F-4D97-AF65-F5344CB8AC3E}">
        <p14:creationId xmlns:p14="http://schemas.microsoft.com/office/powerpoint/2010/main" val="855465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AD27C9-6830-8941-291B-C05BB6D9E1DC}"/>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0E6C0D1C-896C-4FBB-8F94-813E2254C2F8}"/>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14</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22B5D9E5-14EC-7387-7296-B498038C653D}"/>
              </a:ext>
            </a:extLst>
          </p:cNvPr>
          <p:cNvSpPr txBox="1"/>
          <p:nvPr/>
        </p:nvSpPr>
        <p:spPr>
          <a:xfrm>
            <a:off x="1522020" y="3588209"/>
            <a:ext cx="9144000" cy="3257174"/>
          </a:xfrm>
          <a:prstGeom prst="rect">
            <a:avLst/>
          </a:prstGeom>
          <a:solidFill>
            <a:schemeClr val="bg1"/>
          </a:solidFill>
        </p:spPr>
        <p:txBody>
          <a:bodyPr wrap="square">
            <a:spAutoFit/>
          </a:bodyPr>
          <a:lstStyle/>
          <a:p>
            <a:pPr marL="514350" indent="-514350" eaLnBrk="0" fontAlgn="base" hangingPunct="0">
              <a:lnSpc>
                <a:spcPct val="150000"/>
              </a:lnSpc>
              <a:spcBef>
                <a:spcPct val="0"/>
              </a:spcBef>
              <a:spcAft>
                <a:spcPct val="0"/>
              </a:spcAft>
              <a:buFont typeface="+mj-lt"/>
              <a:buAutoNum type="arabicPeriod"/>
            </a:pPr>
            <a:r>
              <a:rPr lang="en-US" altLang="en-US" sz="2800" b="1" kern="0" dirty="0">
                <a:solidFill>
                  <a:prstClr val="black"/>
                </a:solidFill>
                <a:latin typeface="Calibri"/>
              </a:rPr>
              <a:t>In the Design View &gt;&gt; Find the "Replace Missing Values" operator</a:t>
            </a:r>
            <a:r>
              <a:rPr lang="en-US" altLang="en-US" sz="2800" kern="0" dirty="0">
                <a:solidFill>
                  <a:prstClr val="black"/>
                </a:solidFill>
                <a:latin typeface="Calibri"/>
              </a:rPr>
              <a:t> in the </a:t>
            </a:r>
            <a:r>
              <a:rPr lang="en-US" altLang="en-US" sz="2800" b="1" kern="0" dirty="0">
                <a:solidFill>
                  <a:prstClr val="black"/>
                </a:solidFill>
                <a:latin typeface="Calibri"/>
              </a:rPr>
              <a:t>Cleansing</a:t>
            </a:r>
            <a:r>
              <a:rPr lang="en-US" altLang="en-US" sz="2800" kern="0" dirty="0">
                <a:solidFill>
                  <a:prstClr val="black"/>
                </a:solidFill>
                <a:latin typeface="Calibri"/>
              </a:rPr>
              <a:t> section under </a:t>
            </a:r>
            <a:r>
              <a:rPr lang="en-US" altLang="en-US" sz="2800" b="1" kern="0" dirty="0">
                <a:solidFill>
                  <a:prstClr val="black"/>
                </a:solidFill>
                <a:latin typeface="Calibri"/>
              </a:rPr>
              <a:t>Operators</a:t>
            </a:r>
            <a:r>
              <a:rPr lang="en-US" altLang="en-US" sz="2800" kern="0" dirty="0">
                <a:solidFill>
                  <a:prstClr val="black"/>
                </a:solidFill>
                <a:latin typeface="Calibri"/>
              </a:rPr>
              <a:t>.</a:t>
            </a:r>
          </a:p>
          <a:p>
            <a:pPr marL="514350" indent="-514350" eaLnBrk="0" fontAlgn="base" hangingPunct="0">
              <a:lnSpc>
                <a:spcPct val="150000"/>
              </a:lnSpc>
              <a:spcBef>
                <a:spcPct val="0"/>
              </a:spcBef>
              <a:spcAft>
                <a:spcPct val="0"/>
              </a:spcAft>
              <a:buFont typeface="+mj-lt"/>
              <a:buAutoNum type="arabicPeriod"/>
            </a:pPr>
            <a:r>
              <a:rPr lang="en-US" altLang="en-US" sz="2800" b="1" kern="0" dirty="0">
                <a:solidFill>
                  <a:prstClr val="black"/>
                </a:solidFill>
                <a:latin typeface="Calibri"/>
              </a:rPr>
              <a:t>Drag and drop the operator</a:t>
            </a:r>
            <a:r>
              <a:rPr lang="en-US" altLang="en-US" sz="2800" kern="0" dirty="0">
                <a:solidFill>
                  <a:prstClr val="black"/>
                </a:solidFill>
                <a:latin typeface="Calibri"/>
              </a:rPr>
              <a:t> into your process window.</a:t>
            </a:r>
          </a:p>
          <a:p>
            <a:pPr marL="514350" indent="-514350" eaLnBrk="0" fontAlgn="base" hangingPunct="0">
              <a:lnSpc>
                <a:spcPct val="150000"/>
              </a:lnSpc>
              <a:spcBef>
                <a:spcPct val="0"/>
              </a:spcBef>
              <a:spcAft>
                <a:spcPct val="0"/>
              </a:spcAft>
              <a:buFont typeface="+mj-lt"/>
              <a:buAutoNum type="arabicPeriod"/>
            </a:pPr>
            <a:r>
              <a:rPr lang="en-US" altLang="en-US" sz="2800" b="1" kern="0" dirty="0">
                <a:solidFill>
                  <a:prstClr val="black"/>
                </a:solidFill>
                <a:latin typeface="Calibri"/>
              </a:rPr>
              <a:t>Connect the dataset's output (out) to the Replace Missing Values operator’s input port (</a:t>
            </a:r>
            <a:r>
              <a:rPr lang="en-US" altLang="en-US" sz="2800" b="1" kern="0" dirty="0" err="1">
                <a:solidFill>
                  <a:prstClr val="black"/>
                </a:solidFill>
                <a:latin typeface="Calibri"/>
              </a:rPr>
              <a:t>exa</a:t>
            </a:r>
            <a:r>
              <a:rPr lang="en-US" altLang="en-US" sz="2800" b="1" kern="0" dirty="0">
                <a:solidFill>
                  <a:prstClr val="black"/>
                </a:solidFill>
                <a:latin typeface="Calibri"/>
              </a:rPr>
              <a:t>)</a:t>
            </a:r>
            <a:r>
              <a:rPr lang="en-US" altLang="en-US" sz="2800" kern="0" dirty="0">
                <a:solidFill>
                  <a:prstClr val="black"/>
                </a:solidFill>
                <a:latin typeface="Calibri"/>
              </a:rPr>
              <a:t>. </a:t>
            </a:r>
          </a:p>
        </p:txBody>
      </p:sp>
      <p:sp>
        <p:nvSpPr>
          <p:cNvPr id="10" name="TextBox 9">
            <a:extLst>
              <a:ext uri="{FF2B5EF4-FFF2-40B4-BE49-F238E27FC236}">
                <a16:creationId xmlns:a16="http://schemas.microsoft.com/office/drawing/2014/main" id="{E18BA77A-0136-8A1B-FEBA-AC2DEFE54D30}"/>
              </a:ext>
            </a:extLst>
          </p:cNvPr>
          <p:cNvSpPr txBox="1"/>
          <p:nvPr/>
        </p:nvSpPr>
        <p:spPr>
          <a:xfrm>
            <a:off x="1600869" y="3169865"/>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3: Replace Missing Values in RapidMiner</a:t>
            </a:r>
            <a:endParaRPr lang="en-AU" sz="2800" b="1" kern="0" dirty="0">
              <a:solidFill>
                <a:sysClr val="windowText" lastClr="000000"/>
              </a:solidFill>
              <a:latin typeface="Calibri"/>
            </a:endParaRPr>
          </a:p>
        </p:txBody>
      </p:sp>
      <p:pic>
        <p:nvPicPr>
          <p:cNvPr id="6" name="Picture 5">
            <a:extLst>
              <a:ext uri="{FF2B5EF4-FFF2-40B4-BE49-F238E27FC236}">
                <a16:creationId xmlns:a16="http://schemas.microsoft.com/office/drawing/2014/main" id="{7ECD71A7-7FBF-E985-2B5F-7A32A80CDB22}"/>
              </a:ext>
            </a:extLst>
          </p:cNvPr>
          <p:cNvPicPr>
            <a:picLocks noChangeAspect="1"/>
          </p:cNvPicPr>
          <p:nvPr/>
        </p:nvPicPr>
        <p:blipFill>
          <a:blip r:embed="rId2"/>
          <a:srcRect b="10000"/>
          <a:stretch/>
        </p:blipFill>
        <p:spPr>
          <a:xfrm>
            <a:off x="2641344" y="1"/>
            <a:ext cx="6328559" cy="3203833"/>
          </a:xfrm>
          <a:prstGeom prst="rect">
            <a:avLst/>
          </a:prstGeom>
        </p:spPr>
      </p:pic>
      <p:sp>
        <p:nvSpPr>
          <p:cNvPr id="7" name="Rectangle: Rounded Corners 6">
            <a:extLst>
              <a:ext uri="{FF2B5EF4-FFF2-40B4-BE49-F238E27FC236}">
                <a16:creationId xmlns:a16="http://schemas.microsoft.com/office/drawing/2014/main" id="{FE112169-DC8B-B4DF-6D5D-CC0341137967}"/>
              </a:ext>
            </a:extLst>
          </p:cNvPr>
          <p:cNvSpPr/>
          <p:nvPr/>
        </p:nvSpPr>
        <p:spPr>
          <a:xfrm>
            <a:off x="2838480" y="2274276"/>
            <a:ext cx="814132" cy="1016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3973686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84CB36-2483-D159-09CD-7C5390313BAC}"/>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ECFF21CF-C452-E77C-628A-8364611F6C5D}"/>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15</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1A32B89D-8E80-1AA5-30A5-5B1F04688EE2}"/>
              </a:ext>
            </a:extLst>
          </p:cNvPr>
          <p:cNvSpPr txBox="1"/>
          <p:nvPr/>
        </p:nvSpPr>
        <p:spPr>
          <a:xfrm>
            <a:off x="1522020" y="3588209"/>
            <a:ext cx="9144000" cy="3257174"/>
          </a:xfrm>
          <a:prstGeom prst="rect">
            <a:avLst/>
          </a:prstGeom>
          <a:solidFill>
            <a:schemeClr val="bg1"/>
          </a:solidFill>
        </p:spPr>
        <p:txBody>
          <a:bodyPr wrap="square">
            <a:spAutoFit/>
          </a:bodyPr>
          <a:lstStyle/>
          <a:p>
            <a:pPr marL="514350" indent="-514350" eaLnBrk="0" fontAlgn="base" hangingPunct="0">
              <a:lnSpc>
                <a:spcPct val="150000"/>
              </a:lnSpc>
              <a:spcBef>
                <a:spcPct val="0"/>
              </a:spcBef>
              <a:spcAft>
                <a:spcPct val="0"/>
              </a:spcAft>
              <a:buFont typeface="+mj-lt"/>
              <a:buAutoNum type="arabicPeriod"/>
            </a:pPr>
            <a:r>
              <a:rPr lang="en-US" altLang="en-US" sz="2800" b="1" kern="0" dirty="0">
                <a:solidFill>
                  <a:prstClr val="black"/>
                </a:solidFill>
                <a:latin typeface="Calibri"/>
              </a:rPr>
              <a:t>In the Design View &gt;&gt; Find the "Replace Missing Values" operator</a:t>
            </a:r>
            <a:r>
              <a:rPr lang="en-US" altLang="en-US" sz="2800" kern="0" dirty="0">
                <a:solidFill>
                  <a:prstClr val="black"/>
                </a:solidFill>
                <a:latin typeface="Calibri"/>
              </a:rPr>
              <a:t> in the </a:t>
            </a:r>
            <a:r>
              <a:rPr lang="en-US" altLang="en-US" sz="2800" b="1" kern="0" dirty="0">
                <a:solidFill>
                  <a:prstClr val="black"/>
                </a:solidFill>
                <a:latin typeface="Calibri"/>
              </a:rPr>
              <a:t>Cleansing</a:t>
            </a:r>
            <a:r>
              <a:rPr lang="en-US" altLang="en-US" sz="2800" kern="0" dirty="0">
                <a:solidFill>
                  <a:prstClr val="black"/>
                </a:solidFill>
                <a:latin typeface="Calibri"/>
              </a:rPr>
              <a:t> section under </a:t>
            </a:r>
            <a:r>
              <a:rPr lang="en-US" altLang="en-US" sz="2800" b="1" kern="0" dirty="0">
                <a:solidFill>
                  <a:prstClr val="black"/>
                </a:solidFill>
                <a:latin typeface="Calibri"/>
              </a:rPr>
              <a:t>Operators</a:t>
            </a:r>
            <a:r>
              <a:rPr lang="en-US" altLang="en-US" sz="2800" kern="0" dirty="0">
                <a:solidFill>
                  <a:prstClr val="black"/>
                </a:solidFill>
                <a:latin typeface="Calibri"/>
              </a:rPr>
              <a:t>.</a:t>
            </a:r>
          </a:p>
          <a:p>
            <a:pPr marL="514350" indent="-514350" eaLnBrk="0" fontAlgn="base" hangingPunct="0">
              <a:lnSpc>
                <a:spcPct val="150000"/>
              </a:lnSpc>
              <a:spcBef>
                <a:spcPct val="0"/>
              </a:spcBef>
              <a:spcAft>
                <a:spcPct val="0"/>
              </a:spcAft>
              <a:buFont typeface="+mj-lt"/>
              <a:buAutoNum type="arabicPeriod"/>
            </a:pPr>
            <a:r>
              <a:rPr lang="en-US" altLang="en-US" sz="2800" b="1" kern="0" dirty="0">
                <a:solidFill>
                  <a:prstClr val="black"/>
                </a:solidFill>
                <a:latin typeface="Calibri"/>
              </a:rPr>
              <a:t>Drag and drop the operator</a:t>
            </a:r>
            <a:r>
              <a:rPr lang="en-US" altLang="en-US" sz="2800" kern="0" dirty="0">
                <a:solidFill>
                  <a:prstClr val="black"/>
                </a:solidFill>
                <a:latin typeface="Calibri"/>
              </a:rPr>
              <a:t> into your process window.</a:t>
            </a:r>
          </a:p>
          <a:p>
            <a:pPr marL="514350" indent="-514350" eaLnBrk="0" fontAlgn="base" hangingPunct="0">
              <a:lnSpc>
                <a:spcPct val="150000"/>
              </a:lnSpc>
              <a:spcBef>
                <a:spcPct val="0"/>
              </a:spcBef>
              <a:spcAft>
                <a:spcPct val="0"/>
              </a:spcAft>
              <a:buFont typeface="+mj-lt"/>
              <a:buAutoNum type="arabicPeriod"/>
            </a:pPr>
            <a:r>
              <a:rPr lang="en-US" altLang="en-US" sz="2800" b="1" kern="0" dirty="0">
                <a:solidFill>
                  <a:prstClr val="black"/>
                </a:solidFill>
                <a:latin typeface="Calibri"/>
              </a:rPr>
              <a:t>Connect the dataset's output (out) to the Replace Missing Values operator’s input port (</a:t>
            </a:r>
            <a:r>
              <a:rPr lang="en-US" altLang="en-US" sz="2800" b="1" kern="0" dirty="0" err="1">
                <a:solidFill>
                  <a:prstClr val="black"/>
                </a:solidFill>
                <a:latin typeface="Calibri"/>
              </a:rPr>
              <a:t>exa</a:t>
            </a:r>
            <a:r>
              <a:rPr lang="en-US" altLang="en-US" sz="2800" b="1" kern="0" dirty="0">
                <a:solidFill>
                  <a:prstClr val="black"/>
                </a:solidFill>
                <a:latin typeface="Calibri"/>
              </a:rPr>
              <a:t>)</a:t>
            </a:r>
            <a:r>
              <a:rPr lang="en-US" altLang="en-US" sz="2800" kern="0" dirty="0">
                <a:solidFill>
                  <a:prstClr val="black"/>
                </a:solidFill>
                <a:latin typeface="Calibri"/>
              </a:rPr>
              <a:t>. </a:t>
            </a:r>
          </a:p>
        </p:txBody>
      </p:sp>
      <p:sp>
        <p:nvSpPr>
          <p:cNvPr id="10" name="TextBox 9">
            <a:extLst>
              <a:ext uri="{FF2B5EF4-FFF2-40B4-BE49-F238E27FC236}">
                <a16:creationId xmlns:a16="http://schemas.microsoft.com/office/drawing/2014/main" id="{A122DAFC-1069-7AE5-6A91-A2634112BB28}"/>
              </a:ext>
            </a:extLst>
          </p:cNvPr>
          <p:cNvSpPr txBox="1"/>
          <p:nvPr/>
        </p:nvSpPr>
        <p:spPr>
          <a:xfrm>
            <a:off x="1600869" y="3169865"/>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3: Replace Missing Values in RapidMiner</a:t>
            </a:r>
            <a:endParaRPr lang="en-AU" sz="2800" b="1" kern="0" dirty="0">
              <a:solidFill>
                <a:sysClr val="windowText" lastClr="000000"/>
              </a:solidFill>
              <a:latin typeface="Calibri"/>
            </a:endParaRPr>
          </a:p>
        </p:txBody>
      </p:sp>
      <p:pic>
        <p:nvPicPr>
          <p:cNvPr id="3" name="Picture 2">
            <a:extLst>
              <a:ext uri="{FF2B5EF4-FFF2-40B4-BE49-F238E27FC236}">
                <a16:creationId xmlns:a16="http://schemas.microsoft.com/office/drawing/2014/main" id="{312DE32E-3237-BAFD-685E-8E834B552B83}"/>
              </a:ext>
            </a:extLst>
          </p:cNvPr>
          <p:cNvPicPr>
            <a:picLocks noChangeAspect="1"/>
          </p:cNvPicPr>
          <p:nvPr/>
        </p:nvPicPr>
        <p:blipFill>
          <a:blip r:embed="rId2"/>
          <a:srcRect b="8519"/>
          <a:stretch/>
        </p:blipFill>
        <p:spPr>
          <a:xfrm>
            <a:off x="2643323" y="-9293"/>
            <a:ext cx="6324600" cy="3254534"/>
          </a:xfrm>
          <a:prstGeom prst="rect">
            <a:avLst/>
          </a:prstGeom>
        </p:spPr>
      </p:pic>
    </p:spTree>
    <p:extLst>
      <p:ext uri="{BB962C8B-B14F-4D97-AF65-F5344CB8AC3E}">
        <p14:creationId xmlns:p14="http://schemas.microsoft.com/office/powerpoint/2010/main" val="34539077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7E2DBB-A1C8-E7CE-AE7C-4DAB02EE9761}"/>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ABFAD21B-06DF-7EDA-D5C5-47F43CF5E0E0}"/>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16</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4DA2287D-A324-98D3-10FF-266A38F680E8}"/>
              </a:ext>
            </a:extLst>
          </p:cNvPr>
          <p:cNvSpPr txBox="1"/>
          <p:nvPr/>
        </p:nvSpPr>
        <p:spPr>
          <a:xfrm>
            <a:off x="1523999" y="3809415"/>
            <a:ext cx="9144000" cy="1315425"/>
          </a:xfrm>
          <a:prstGeom prst="rect">
            <a:avLst/>
          </a:prstGeom>
          <a:solidFill>
            <a:schemeClr val="bg1"/>
          </a:solidFill>
        </p:spPr>
        <p:txBody>
          <a:bodyPr wrap="square">
            <a:spAutoFit/>
          </a:bodyPr>
          <a:lstStyle/>
          <a:p>
            <a:pPr marL="514350" indent="-514350" eaLnBrk="0" fontAlgn="base" hangingPunct="0">
              <a:lnSpc>
                <a:spcPct val="150000"/>
              </a:lnSpc>
              <a:spcBef>
                <a:spcPct val="0"/>
              </a:spcBef>
              <a:spcAft>
                <a:spcPct val="0"/>
              </a:spcAft>
              <a:buFont typeface="+mj-lt"/>
              <a:buAutoNum type="arabicPeriod" startAt="4"/>
            </a:pPr>
            <a:r>
              <a:rPr lang="en-US" sz="2800" kern="0" dirty="0">
                <a:solidFill>
                  <a:sysClr val="windowText" lastClr="000000"/>
                </a:solidFill>
                <a:latin typeface="Calibri"/>
              </a:rPr>
              <a:t>Then, connect the </a:t>
            </a:r>
            <a:r>
              <a:rPr lang="en-US" sz="2800" b="1" kern="0" dirty="0">
                <a:solidFill>
                  <a:sysClr val="windowText" lastClr="000000"/>
                </a:solidFill>
                <a:latin typeface="Calibri"/>
              </a:rPr>
              <a:t>Replace Missing Values "</a:t>
            </a:r>
            <a:r>
              <a:rPr lang="en-US" sz="2800" b="1" kern="0" dirty="0" err="1">
                <a:solidFill>
                  <a:sysClr val="windowText" lastClr="000000"/>
                </a:solidFill>
                <a:latin typeface="Calibri"/>
              </a:rPr>
              <a:t>exa</a:t>
            </a:r>
            <a:r>
              <a:rPr lang="en-US" sz="2800" b="1" kern="0" dirty="0">
                <a:solidFill>
                  <a:sysClr val="windowText" lastClr="000000"/>
                </a:solidFill>
                <a:latin typeface="Calibri"/>
              </a:rPr>
              <a:t>" output</a:t>
            </a:r>
            <a:r>
              <a:rPr lang="en-US" sz="2800" kern="0" dirty="0">
                <a:solidFill>
                  <a:sysClr val="windowText" lastClr="000000"/>
                </a:solidFill>
                <a:latin typeface="Calibri"/>
              </a:rPr>
              <a:t> → to the </a:t>
            </a:r>
            <a:r>
              <a:rPr lang="en-US" sz="2800" b="1" kern="0" dirty="0">
                <a:solidFill>
                  <a:sysClr val="windowText" lastClr="000000"/>
                </a:solidFill>
                <a:latin typeface="Calibri"/>
              </a:rPr>
              <a:t>Result (res) port</a:t>
            </a:r>
            <a:r>
              <a:rPr lang="en-US" sz="2800" kern="0" dirty="0">
                <a:solidFill>
                  <a:sysClr val="windowText" lastClr="000000"/>
                </a:solidFill>
                <a:latin typeface="Calibri"/>
              </a:rPr>
              <a:t>.</a:t>
            </a:r>
            <a:endParaRPr lang="en-US" altLang="en-US" sz="2800" kern="0" dirty="0">
              <a:solidFill>
                <a:prstClr val="black"/>
              </a:solidFill>
              <a:latin typeface="Calibri"/>
            </a:endParaRPr>
          </a:p>
        </p:txBody>
      </p:sp>
      <p:sp>
        <p:nvSpPr>
          <p:cNvPr id="10" name="TextBox 9">
            <a:extLst>
              <a:ext uri="{FF2B5EF4-FFF2-40B4-BE49-F238E27FC236}">
                <a16:creationId xmlns:a16="http://schemas.microsoft.com/office/drawing/2014/main" id="{B11B2A95-4258-408F-0FC5-251542B5A905}"/>
              </a:ext>
            </a:extLst>
          </p:cNvPr>
          <p:cNvSpPr txBox="1"/>
          <p:nvPr/>
        </p:nvSpPr>
        <p:spPr>
          <a:xfrm>
            <a:off x="1600870" y="3361605"/>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3: Replace Missing Values in RapidMiner</a:t>
            </a:r>
            <a:endParaRPr lang="en-AU" sz="2800" b="1" kern="0" dirty="0">
              <a:solidFill>
                <a:sysClr val="windowText" lastClr="000000"/>
              </a:solidFill>
              <a:latin typeface="Calibri"/>
            </a:endParaRPr>
          </a:p>
        </p:txBody>
      </p:sp>
      <p:pic>
        <p:nvPicPr>
          <p:cNvPr id="5" name="Picture 4">
            <a:extLst>
              <a:ext uri="{FF2B5EF4-FFF2-40B4-BE49-F238E27FC236}">
                <a16:creationId xmlns:a16="http://schemas.microsoft.com/office/drawing/2014/main" id="{312379F6-4DDF-BC7A-A29B-6819E254755F}"/>
              </a:ext>
            </a:extLst>
          </p:cNvPr>
          <p:cNvPicPr>
            <a:picLocks noChangeAspect="1"/>
          </p:cNvPicPr>
          <p:nvPr/>
        </p:nvPicPr>
        <p:blipFill>
          <a:blip r:embed="rId2"/>
          <a:srcRect r="21667" b="26296"/>
          <a:stretch/>
        </p:blipFill>
        <p:spPr>
          <a:xfrm>
            <a:off x="2940912" y="12618"/>
            <a:ext cx="6310177" cy="3339695"/>
          </a:xfrm>
          <a:prstGeom prst="rect">
            <a:avLst/>
          </a:prstGeom>
        </p:spPr>
      </p:pic>
    </p:spTree>
    <p:extLst>
      <p:ext uri="{BB962C8B-B14F-4D97-AF65-F5344CB8AC3E}">
        <p14:creationId xmlns:p14="http://schemas.microsoft.com/office/powerpoint/2010/main" val="4061717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93F92C-44DA-B8A1-6032-F9BF9ABF9892}"/>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675EB53-4790-7E83-B32E-B55D08B6B793}"/>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17</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6578E86F-AB89-2652-9A89-864EF18F5C81}"/>
              </a:ext>
            </a:extLst>
          </p:cNvPr>
          <p:cNvSpPr txBox="1"/>
          <p:nvPr/>
        </p:nvSpPr>
        <p:spPr>
          <a:xfrm>
            <a:off x="1523999" y="3778392"/>
            <a:ext cx="9144000" cy="3108543"/>
          </a:xfrm>
          <a:prstGeom prst="rect">
            <a:avLst/>
          </a:prstGeom>
          <a:solidFill>
            <a:schemeClr val="bg1"/>
          </a:solidFill>
        </p:spPr>
        <p:txBody>
          <a:bodyPr wrap="square">
            <a:spAutoFit/>
          </a:bodyPr>
          <a:lstStyle/>
          <a:p>
            <a:pPr eaLnBrk="0" fontAlgn="base" hangingPunct="0">
              <a:spcBef>
                <a:spcPct val="0"/>
              </a:spcBef>
              <a:spcAft>
                <a:spcPct val="0"/>
              </a:spcAft>
            </a:pPr>
            <a:r>
              <a:rPr lang="en-US" altLang="en-US" sz="2800" b="1" kern="0" dirty="0">
                <a:solidFill>
                  <a:prstClr val="black"/>
                </a:solidFill>
                <a:latin typeface="Calibri"/>
              </a:rPr>
              <a:t>Configure the Replacement Rule</a:t>
            </a:r>
          </a:p>
          <a:p>
            <a:pPr marL="457200"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Click on the </a:t>
            </a:r>
            <a:r>
              <a:rPr lang="en-US" altLang="en-US" sz="2800" b="1" kern="0" dirty="0">
                <a:solidFill>
                  <a:prstClr val="black"/>
                </a:solidFill>
                <a:latin typeface="Calibri"/>
              </a:rPr>
              <a:t>Replace Missing Values</a:t>
            </a:r>
            <a:r>
              <a:rPr lang="en-US" altLang="en-US" sz="2800" kern="0" dirty="0">
                <a:solidFill>
                  <a:prstClr val="black"/>
                </a:solidFill>
                <a:latin typeface="Calibri"/>
              </a:rPr>
              <a:t> operator to open its settings in the </a:t>
            </a:r>
            <a:r>
              <a:rPr lang="en-US" altLang="en-US" sz="2800" b="1" kern="0" dirty="0">
                <a:solidFill>
                  <a:prstClr val="black"/>
                </a:solidFill>
                <a:latin typeface="Calibri"/>
              </a:rPr>
              <a:t>Parameters</a:t>
            </a:r>
            <a:r>
              <a:rPr lang="en-US" altLang="en-US" sz="2800" kern="0" dirty="0">
                <a:solidFill>
                  <a:prstClr val="black"/>
                </a:solidFill>
                <a:latin typeface="Calibri"/>
              </a:rPr>
              <a:t> panel.</a:t>
            </a:r>
          </a:p>
          <a:p>
            <a:pPr marL="457200"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Set the following:</a:t>
            </a:r>
          </a:p>
          <a:p>
            <a:pPr marL="914400" lvl="1"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Attribute Filter Type</a:t>
            </a:r>
            <a:r>
              <a:rPr lang="en-US" altLang="en-US" sz="2800" kern="0" dirty="0">
                <a:solidFill>
                  <a:prstClr val="black"/>
                </a:solidFill>
                <a:latin typeface="Calibri"/>
              </a:rPr>
              <a:t>: Single</a:t>
            </a:r>
          </a:p>
          <a:p>
            <a:pPr marL="914400" lvl="1"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Attribute</a:t>
            </a:r>
            <a:r>
              <a:rPr lang="en-US" altLang="en-US" sz="2800" kern="0" dirty="0">
                <a:solidFill>
                  <a:prstClr val="black"/>
                </a:solidFill>
                <a:latin typeface="Calibri"/>
              </a:rPr>
              <a:t>: </a:t>
            </a:r>
            <a:r>
              <a:rPr lang="en-US" altLang="en-US" sz="2800" kern="0" dirty="0" err="1">
                <a:solidFill>
                  <a:prstClr val="black"/>
                </a:solidFill>
                <a:latin typeface="Calibri"/>
              </a:rPr>
              <a:t>Online_Gaming</a:t>
            </a:r>
            <a:endParaRPr lang="en-US" altLang="en-US" sz="2800" kern="0" dirty="0">
              <a:solidFill>
                <a:prstClr val="black"/>
              </a:solidFill>
              <a:latin typeface="Calibri"/>
            </a:endParaRPr>
          </a:p>
          <a:p>
            <a:pPr marL="914400" lvl="1"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Default Replacement Value</a:t>
            </a:r>
            <a:r>
              <a:rPr lang="en-US" altLang="en-US" sz="2800" kern="0" dirty="0">
                <a:solidFill>
                  <a:prstClr val="black"/>
                </a:solidFill>
                <a:latin typeface="Calibri"/>
              </a:rPr>
              <a:t>: N (Enter this manually)</a:t>
            </a:r>
          </a:p>
        </p:txBody>
      </p:sp>
      <p:pic>
        <p:nvPicPr>
          <p:cNvPr id="3" name="Picture 2">
            <a:extLst>
              <a:ext uri="{FF2B5EF4-FFF2-40B4-BE49-F238E27FC236}">
                <a16:creationId xmlns:a16="http://schemas.microsoft.com/office/drawing/2014/main" id="{0644803E-7163-9717-200C-FBE708754157}"/>
              </a:ext>
            </a:extLst>
          </p:cNvPr>
          <p:cNvPicPr>
            <a:picLocks noChangeAspect="1"/>
          </p:cNvPicPr>
          <p:nvPr/>
        </p:nvPicPr>
        <p:blipFill>
          <a:blip r:embed="rId2"/>
          <a:srcRect r="841" b="30741"/>
          <a:stretch/>
        </p:blipFill>
        <p:spPr>
          <a:xfrm>
            <a:off x="1524000" y="23160"/>
            <a:ext cx="9067131" cy="3562350"/>
          </a:xfrm>
          <a:prstGeom prst="rect">
            <a:avLst/>
          </a:prstGeom>
        </p:spPr>
      </p:pic>
      <p:sp>
        <p:nvSpPr>
          <p:cNvPr id="10" name="TextBox 9">
            <a:extLst>
              <a:ext uri="{FF2B5EF4-FFF2-40B4-BE49-F238E27FC236}">
                <a16:creationId xmlns:a16="http://schemas.microsoft.com/office/drawing/2014/main" id="{A9060814-C4D1-2BA6-8B11-048E39DAF4C0}"/>
              </a:ext>
            </a:extLst>
          </p:cNvPr>
          <p:cNvSpPr txBox="1"/>
          <p:nvPr/>
        </p:nvSpPr>
        <p:spPr>
          <a:xfrm>
            <a:off x="1600870" y="3344674"/>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3: Replace Missing Values in RapidMiner</a:t>
            </a:r>
            <a:endParaRPr lang="en-AU" sz="2800" b="1" kern="0" dirty="0">
              <a:solidFill>
                <a:sysClr val="windowText" lastClr="000000"/>
              </a:solidFill>
              <a:latin typeface="Calibri"/>
            </a:endParaRPr>
          </a:p>
        </p:txBody>
      </p:sp>
      <p:sp>
        <p:nvSpPr>
          <p:cNvPr id="7" name="Rectangle: Rounded Corners 6">
            <a:extLst>
              <a:ext uri="{FF2B5EF4-FFF2-40B4-BE49-F238E27FC236}">
                <a16:creationId xmlns:a16="http://schemas.microsoft.com/office/drawing/2014/main" id="{5B129F6B-C43F-A81C-C0CA-A4661972F8BD}"/>
              </a:ext>
            </a:extLst>
          </p:cNvPr>
          <p:cNvSpPr/>
          <p:nvPr/>
        </p:nvSpPr>
        <p:spPr>
          <a:xfrm>
            <a:off x="8686800" y="655974"/>
            <a:ext cx="1981200" cy="262062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237303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1F3822-23AA-07E0-773D-A51CFD8B6A4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C197D14-B488-FFC5-E333-0F3E64CF891D}"/>
              </a:ext>
            </a:extLst>
          </p:cNvPr>
          <p:cNvPicPr>
            <a:picLocks noChangeAspect="1"/>
          </p:cNvPicPr>
          <p:nvPr/>
        </p:nvPicPr>
        <p:blipFill>
          <a:blip r:embed="rId2"/>
          <a:srcRect b="32222"/>
          <a:stretch/>
        </p:blipFill>
        <p:spPr>
          <a:xfrm>
            <a:off x="1846293" y="36198"/>
            <a:ext cx="8499415" cy="3240402"/>
          </a:xfrm>
          <a:prstGeom prst="rect">
            <a:avLst/>
          </a:prstGeom>
        </p:spPr>
      </p:pic>
      <p:sp>
        <p:nvSpPr>
          <p:cNvPr id="4" name="object 4">
            <a:extLst>
              <a:ext uri="{FF2B5EF4-FFF2-40B4-BE49-F238E27FC236}">
                <a16:creationId xmlns:a16="http://schemas.microsoft.com/office/drawing/2014/main" id="{09F48440-6148-9A7D-23E8-2F5287EC2182}"/>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18</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C7398BC0-5B55-EBEF-AB50-56530A19C01B}"/>
              </a:ext>
            </a:extLst>
          </p:cNvPr>
          <p:cNvSpPr txBox="1"/>
          <p:nvPr/>
        </p:nvSpPr>
        <p:spPr>
          <a:xfrm>
            <a:off x="1558985" y="3617958"/>
            <a:ext cx="9144000" cy="3257174"/>
          </a:xfrm>
          <a:prstGeom prst="rect">
            <a:avLst/>
          </a:prstGeom>
          <a:solidFill>
            <a:schemeClr val="bg1"/>
          </a:solidFill>
        </p:spPr>
        <p:txBody>
          <a:bodyPr wrap="square">
            <a:spAutoFit/>
          </a:bodyPr>
          <a:lstStyle/>
          <a:p>
            <a:pPr>
              <a:lnSpc>
                <a:spcPct val="150000"/>
              </a:lnSpc>
            </a:pPr>
            <a:r>
              <a:rPr lang="en-US" sz="2800" b="1" kern="0" dirty="0">
                <a:solidFill>
                  <a:sysClr val="windowText" lastClr="000000"/>
                </a:solidFill>
                <a:latin typeface="Calibri"/>
              </a:rPr>
              <a:t>Verify the Setup</a:t>
            </a:r>
          </a:p>
          <a:p>
            <a:pPr marL="457200" indent="-457200">
              <a:lnSpc>
                <a:spcPct val="150000"/>
              </a:lnSpc>
              <a:buFont typeface="Arial" panose="020B0604020202020204" pitchFamily="34" charset="0"/>
              <a:buChar char="•"/>
            </a:pPr>
            <a:r>
              <a:rPr lang="en-US" sz="2800" kern="0" dirty="0">
                <a:solidFill>
                  <a:sysClr val="windowText" lastClr="000000"/>
                </a:solidFill>
                <a:latin typeface="Calibri"/>
              </a:rPr>
              <a:t>Check your process connections:</a:t>
            </a:r>
          </a:p>
          <a:p>
            <a:pPr marL="742950" lvl="2" indent="-285750">
              <a:lnSpc>
                <a:spcPct val="150000"/>
              </a:lnSpc>
              <a:buFont typeface="Arial" panose="020B0604020202020204" pitchFamily="34" charset="0"/>
              <a:buChar char="•"/>
            </a:pPr>
            <a:r>
              <a:rPr lang="en-US" sz="2800" b="1" kern="0" dirty="0">
                <a:solidFill>
                  <a:sysClr val="windowText" lastClr="000000"/>
                </a:solidFill>
                <a:latin typeface="Calibri"/>
              </a:rPr>
              <a:t>Retrieve → Replace Missing Values → Result (res)</a:t>
            </a:r>
            <a:endParaRPr lang="en-US" sz="2800" kern="0" dirty="0">
              <a:solidFill>
                <a:sysClr val="windowText" lastClr="000000"/>
              </a:solidFill>
              <a:latin typeface="Calibri"/>
            </a:endParaRPr>
          </a:p>
          <a:p>
            <a:pPr marL="457200" indent="-457200">
              <a:lnSpc>
                <a:spcPct val="150000"/>
              </a:lnSpc>
              <a:buFont typeface="Arial" panose="020B0604020202020204" pitchFamily="34" charset="0"/>
              <a:buChar char="•"/>
            </a:pPr>
            <a:r>
              <a:rPr lang="en-US" sz="2800" kern="0" dirty="0">
                <a:solidFill>
                  <a:sysClr val="windowText" lastClr="000000"/>
                </a:solidFill>
                <a:latin typeface="Calibri"/>
              </a:rPr>
              <a:t>Double-check that the </a:t>
            </a:r>
            <a:r>
              <a:rPr lang="en-US" sz="2800" b="1" kern="0" dirty="0" err="1">
                <a:solidFill>
                  <a:sysClr val="windowText" lastClr="000000"/>
                </a:solidFill>
                <a:latin typeface="Calibri"/>
              </a:rPr>
              <a:t>Online_Gaming</a:t>
            </a:r>
            <a:r>
              <a:rPr lang="en-US" sz="2800" kern="0" dirty="0">
                <a:solidFill>
                  <a:sysClr val="windowText" lastClr="000000"/>
                </a:solidFill>
                <a:latin typeface="Calibri"/>
              </a:rPr>
              <a:t> attribute is selected for replacement.</a:t>
            </a:r>
          </a:p>
        </p:txBody>
      </p:sp>
      <p:sp>
        <p:nvSpPr>
          <p:cNvPr id="10" name="TextBox 9">
            <a:extLst>
              <a:ext uri="{FF2B5EF4-FFF2-40B4-BE49-F238E27FC236}">
                <a16:creationId xmlns:a16="http://schemas.microsoft.com/office/drawing/2014/main" id="{F57C1C5F-0DB7-1C3C-4D93-37A8E6AEE7A1}"/>
              </a:ext>
            </a:extLst>
          </p:cNvPr>
          <p:cNvSpPr txBox="1"/>
          <p:nvPr/>
        </p:nvSpPr>
        <p:spPr>
          <a:xfrm>
            <a:off x="1600870" y="3344674"/>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3: Replace Missing Values in RapidMiner</a:t>
            </a:r>
            <a:endParaRPr lang="en-AU" sz="2800" b="1" kern="0" dirty="0">
              <a:solidFill>
                <a:sysClr val="windowText" lastClr="000000"/>
              </a:solidFill>
              <a:latin typeface="Calibri"/>
            </a:endParaRPr>
          </a:p>
        </p:txBody>
      </p:sp>
    </p:spTree>
    <p:extLst>
      <p:ext uri="{BB962C8B-B14F-4D97-AF65-F5344CB8AC3E}">
        <p14:creationId xmlns:p14="http://schemas.microsoft.com/office/powerpoint/2010/main" val="10436882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EF7ECC-584C-77FC-5C56-40186EB9C7A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A03F869-6021-EC55-DB90-E4579C855EE4}"/>
              </a:ext>
            </a:extLst>
          </p:cNvPr>
          <p:cNvPicPr>
            <a:picLocks noChangeAspect="1"/>
          </p:cNvPicPr>
          <p:nvPr/>
        </p:nvPicPr>
        <p:blipFill>
          <a:blip r:embed="rId2"/>
          <a:srcRect b="32222"/>
          <a:stretch/>
        </p:blipFill>
        <p:spPr>
          <a:xfrm>
            <a:off x="1846293" y="36198"/>
            <a:ext cx="8499415" cy="3240402"/>
          </a:xfrm>
          <a:prstGeom prst="rect">
            <a:avLst/>
          </a:prstGeom>
        </p:spPr>
      </p:pic>
      <p:sp>
        <p:nvSpPr>
          <p:cNvPr id="4" name="object 4">
            <a:extLst>
              <a:ext uri="{FF2B5EF4-FFF2-40B4-BE49-F238E27FC236}">
                <a16:creationId xmlns:a16="http://schemas.microsoft.com/office/drawing/2014/main" id="{DAE44B25-DA35-ED57-3A3A-6F5E4A9E0F2D}"/>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19</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F2239606-7501-5E82-9A99-2A6ADBABDEE3}"/>
              </a:ext>
            </a:extLst>
          </p:cNvPr>
          <p:cNvSpPr txBox="1"/>
          <p:nvPr/>
        </p:nvSpPr>
        <p:spPr>
          <a:xfrm>
            <a:off x="1586025" y="3862947"/>
            <a:ext cx="9144000" cy="2610843"/>
          </a:xfrm>
          <a:prstGeom prst="rect">
            <a:avLst/>
          </a:prstGeom>
          <a:solidFill>
            <a:schemeClr val="bg1"/>
          </a:solidFill>
        </p:spPr>
        <p:txBody>
          <a:bodyPr wrap="square">
            <a:spAutoFit/>
          </a:bodyPr>
          <a:lstStyle/>
          <a:p>
            <a:pPr marL="457200" indent="-457200" eaLnBrk="0" fontAlgn="base" hangingPunct="0">
              <a:lnSpc>
                <a:spcPct val="150000"/>
              </a:lnSpc>
              <a:spcBef>
                <a:spcPct val="0"/>
              </a:spcBef>
              <a:spcAft>
                <a:spcPct val="0"/>
              </a:spcAft>
              <a:buFont typeface="Arial" panose="020B0604020202020204" pitchFamily="34" charset="0"/>
              <a:buChar char="•"/>
            </a:pPr>
            <a:r>
              <a:rPr lang="en-US" altLang="en-US" sz="2800" kern="0" dirty="0">
                <a:solidFill>
                  <a:prstClr val="black"/>
                </a:solidFill>
                <a:latin typeface="Calibri"/>
              </a:rPr>
              <a:t>Click the </a:t>
            </a:r>
            <a:r>
              <a:rPr lang="en-US" altLang="en-US" sz="2800" b="1" kern="0" dirty="0">
                <a:solidFill>
                  <a:prstClr val="black"/>
                </a:solidFill>
                <a:latin typeface="Calibri"/>
              </a:rPr>
              <a:t>Run (▶️) button</a:t>
            </a:r>
            <a:r>
              <a:rPr lang="en-US" altLang="en-US" sz="2800" kern="0" dirty="0">
                <a:solidFill>
                  <a:prstClr val="black"/>
                </a:solidFill>
                <a:latin typeface="Calibri"/>
              </a:rPr>
              <a:t>.</a:t>
            </a:r>
          </a:p>
          <a:p>
            <a:pPr marL="457200" indent="-457200" eaLnBrk="0" fontAlgn="base" hangingPunct="0">
              <a:lnSpc>
                <a:spcPct val="150000"/>
              </a:lnSpc>
              <a:spcBef>
                <a:spcPct val="0"/>
              </a:spcBef>
              <a:spcAft>
                <a:spcPct val="0"/>
              </a:spcAft>
              <a:buFont typeface="Arial" panose="020B0604020202020204" pitchFamily="34" charset="0"/>
              <a:buChar char="•"/>
            </a:pPr>
            <a:r>
              <a:rPr lang="en-US" altLang="en-US" sz="2800" kern="0" dirty="0">
                <a:solidFill>
                  <a:prstClr val="black"/>
                </a:solidFill>
                <a:latin typeface="Calibri"/>
              </a:rPr>
              <a:t>Once executed, go to the </a:t>
            </a:r>
            <a:r>
              <a:rPr lang="en-US" altLang="en-US" sz="2800" b="1" kern="0" dirty="0">
                <a:solidFill>
                  <a:prstClr val="black"/>
                </a:solidFill>
                <a:latin typeface="Calibri"/>
              </a:rPr>
              <a:t>Results tab</a:t>
            </a:r>
            <a:r>
              <a:rPr lang="en-US" altLang="en-US" sz="2800" kern="0" dirty="0">
                <a:solidFill>
                  <a:prstClr val="black"/>
                </a:solidFill>
                <a:latin typeface="Calibri"/>
              </a:rPr>
              <a:t> and check:</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kern="0" dirty="0">
                <a:solidFill>
                  <a:prstClr val="black"/>
                </a:solidFill>
                <a:latin typeface="Calibri"/>
              </a:rPr>
              <a:t>The </a:t>
            </a:r>
            <a:r>
              <a:rPr lang="en-US" altLang="en-US" sz="2800" b="1" kern="0" dirty="0" err="1">
                <a:solidFill>
                  <a:prstClr val="black"/>
                </a:solidFill>
                <a:latin typeface="Calibri"/>
              </a:rPr>
              <a:t>Online_Gaming</a:t>
            </a:r>
            <a:r>
              <a:rPr lang="en-US" altLang="en-US" sz="2800" kern="0" dirty="0">
                <a:solidFill>
                  <a:prstClr val="black"/>
                </a:solidFill>
                <a:latin typeface="Calibri"/>
              </a:rPr>
              <a:t> column should no longer have missing values (? symbols should be replaced with "N").</a:t>
            </a:r>
          </a:p>
        </p:txBody>
      </p:sp>
      <p:sp>
        <p:nvSpPr>
          <p:cNvPr id="10" name="TextBox 9">
            <a:extLst>
              <a:ext uri="{FF2B5EF4-FFF2-40B4-BE49-F238E27FC236}">
                <a16:creationId xmlns:a16="http://schemas.microsoft.com/office/drawing/2014/main" id="{5BB06180-9161-A80D-D89A-1864B21232E9}"/>
              </a:ext>
            </a:extLst>
          </p:cNvPr>
          <p:cNvSpPr txBox="1"/>
          <p:nvPr/>
        </p:nvSpPr>
        <p:spPr>
          <a:xfrm>
            <a:off x="1600870" y="3344674"/>
            <a:ext cx="9067131"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4: Run and Check Results</a:t>
            </a:r>
            <a:endParaRPr lang="en-AU" sz="2800" b="1" kern="0" dirty="0">
              <a:solidFill>
                <a:sysClr val="windowText" lastClr="000000"/>
              </a:solidFill>
              <a:latin typeface="Calibri"/>
            </a:endParaRPr>
          </a:p>
        </p:txBody>
      </p:sp>
    </p:spTree>
    <p:extLst>
      <p:ext uri="{BB962C8B-B14F-4D97-AF65-F5344CB8AC3E}">
        <p14:creationId xmlns:p14="http://schemas.microsoft.com/office/powerpoint/2010/main" val="2584242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91C903-42F7-0163-C4EB-C4549906352F}"/>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773465CE-7C79-7048-CD3E-0205C1AB6E47}"/>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3" name="object 3">
            <a:extLst>
              <a:ext uri="{FF2B5EF4-FFF2-40B4-BE49-F238E27FC236}">
                <a16:creationId xmlns:a16="http://schemas.microsoft.com/office/drawing/2014/main" id="{1167E93C-C0B1-6B66-237B-E12577EE5F19}"/>
              </a:ext>
            </a:extLst>
          </p:cNvPr>
          <p:cNvSpPr txBox="1"/>
          <p:nvPr/>
        </p:nvSpPr>
        <p:spPr>
          <a:xfrm>
            <a:off x="1" y="685800"/>
            <a:ext cx="10668000" cy="3174459"/>
          </a:xfrm>
          <a:prstGeom prst="rect">
            <a:avLst/>
          </a:prstGeom>
          <a:solidFill>
            <a:schemeClr val="bg1"/>
          </a:solidFill>
        </p:spPr>
        <p:txBody>
          <a:bodyPr vert="horz" wrap="square" lIns="0" tIns="9525" rIns="0" bIns="0" rtlCol="0">
            <a:spAutoFit/>
          </a:bodyPr>
          <a:lstStyle/>
          <a:p>
            <a:pPr>
              <a:lnSpc>
                <a:spcPct val="150000"/>
              </a:lnSpc>
            </a:pPr>
            <a:r>
              <a:rPr lang="en-US" sz="2800" b="1" kern="0" dirty="0">
                <a:solidFill>
                  <a:sysClr val="windowText" lastClr="000000"/>
                </a:solidFill>
                <a:latin typeface="Calibri"/>
              </a:rPr>
              <a:t>Step 1: Download and Import the Data</a:t>
            </a:r>
          </a:p>
          <a:p>
            <a:pPr marL="514350" indent="-514350">
              <a:lnSpc>
                <a:spcPct val="150000"/>
              </a:lnSpc>
              <a:buFont typeface="+mj-lt"/>
              <a:buAutoNum type="arabicPeriod"/>
            </a:pPr>
            <a:r>
              <a:rPr lang="en-US" sz="2800" b="1" kern="0" dirty="0">
                <a:solidFill>
                  <a:sysClr val="windowText" lastClr="000000"/>
                </a:solidFill>
                <a:latin typeface="Calibri"/>
              </a:rPr>
              <a:t>Download the dataset</a:t>
            </a:r>
            <a:r>
              <a:rPr lang="en-US" sz="2800" kern="0" dirty="0">
                <a:solidFill>
                  <a:sysClr val="windowText" lastClr="000000"/>
                </a:solidFill>
                <a:latin typeface="Calibri"/>
              </a:rPr>
              <a:t> and save it to your computer.</a:t>
            </a:r>
          </a:p>
          <a:p>
            <a:pPr marL="514350" indent="-514350">
              <a:lnSpc>
                <a:spcPct val="150000"/>
              </a:lnSpc>
              <a:buFont typeface="+mj-lt"/>
              <a:buAutoNum type="arabicPeriod"/>
            </a:pPr>
            <a:r>
              <a:rPr lang="en-US" sz="2800" b="1" kern="0" dirty="0">
                <a:solidFill>
                  <a:sysClr val="windowText" lastClr="000000"/>
                </a:solidFill>
                <a:latin typeface="Calibri"/>
              </a:rPr>
              <a:t>Import the dataset into RapidMiner</a:t>
            </a:r>
            <a:r>
              <a:rPr lang="en-US" sz="2800" kern="0" dirty="0">
                <a:solidFill>
                  <a:sysClr val="windowText" lastClr="000000"/>
                </a:solidFill>
                <a:latin typeface="Calibri"/>
              </a:rPr>
              <a:t> and store it in your repository.</a:t>
            </a:r>
          </a:p>
          <a:p>
            <a:pPr marL="514350" indent="-514350">
              <a:lnSpc>
                <a:spcPct val="150000"/>
              </a:lnSpc>
              <a:buFont typeface="+mj-lt"/>
              <a:buAutoNum type="arabicPeriod"/>
            </a:pPr>
            <a:r>
              <a:rPr lang="en-US" sz="2800" b="1" kern="0" dirty="0">
                <a:solidFill>
                  <a:sysClr val="windowText" lastClr="000000"/>
                </a:solidFill>
                <a:latin typeface="Calibri"/>
              </a:rPr>
              <a:t>Rename the dataset</a:t>
            </a:r>
            <a:r>
              <a:rPr lang="en-US" sz="2800" kern="0" dirty="0">
                <a:solidFill>
                  <a:sysClr val="windowText" lastClr="000000"/>
                </a:solidFill>
                <a:latin typeface="Calibri"/>
              </a:rPr>
              <a:t> in RapidMiner as </a:t>
            </a:r>
            <a:r>
              <a:rPr lang="en-US" sz="2800" b="1" kern="0" dirty="0">
                <a:solidFill>
                  <a:sysClr val="windowText" lastClr="000000"/>
                </a:solidFill>
                <a:latin typeface="Calibri"/>
              </a:rPr>
              <a:t>Lab1_Exercise</a:t>
            </a:r>
            <a:r>
              <a:rPr lang="en-US" sz="2800" kern="0" dirty="0">
                <a:solidFill>
                  <a:sysClr val="windowText" lastClr="000000"/>
                </a:solidFill>
                <a:latin typeface="Calibri"/>
              </a:rPr>
              <a:t> for easy reference.</a:t>
            </a:r>
          </a:p>
        </p:txBody>
      </p:sp>
      <p:sp>
        <p:nvSpPr>
          <p:cNvPr id="2" name="object 2">
            <a:extLst>
              <a:ext uri="{FF2B5EF4-FFF2-40B4-BE49-F238E27FC236}">
                <a16:creationId xmlns:a16="http://schemas.microsoft.com/office/drawing/2014/main" id="{E08DC4B6-FE5C-7C3E-BE3F-7192336C5BC5}"/>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spcBef>
                <a:spcPts val="100"/>
              </a:spcBef>
            </a:pPr>
            <a:r>
              <a:rPr lang="en-US" dirty="0"/>
              <a:t>Data Preparation Using RapidMiner</a:t>
            </a:r>
            <a:endParaRPr spc="-10" dirty="0"/>
          </a:p>
        </p:txBody>
      </p:sp>
      <p:pic>
        <p:nvPicPr>
          <p:cNvPr id="6" name="Picture 5">
            <a:extLst>
              <a:ext uri="{FF2B5EF4-FFF2-40B4-BE49-F238E27FC236}">
                <a16:creationId xmlns:a16="http://schemas.microsoft.com/office/drawing/2014/main" id="{510AD3AA-4E9C-A5E2-76A6-9E04EB53BD96}"/>
              </a:ext>
            </a:extLst>
          </p:cNvPr>
          <p:cNvPicPr>
            <a:picLocks noChangeAspect="1"/>
          </p:cNvPicPr>
          <p:nvPr/>
        </p:nvPicPr>
        <p:blipFill>
          <a:blip r:embed="rId2"/>
          <a:srcRect t="7037" r="43333" b="50000"/>
          <a:stretch/>
        </p:blipFill>
        <p:spPr>
          <a:xfrm>
            <a:off x="4953000" y="3989119"/>
            <a:ext cx="5181600" cy="2209800"/>
          </a:xfrm>
          <a:prstGeom prst="rect">
            <a:avLst/>
          </a:prstGeom>
        </p:spPr>
      </p:pic>
      <p:sp>
        <p:nvSpPr>
          <p:cNvPr id="7" name="Rectangle: Rounded Corners 6">
            <a:extLst>
              <a:ext uri="{FF2B5EF4-FFF2-40B4-BE49-F238E27FC236}">
                <a16:creationId xmlns:a16="http://schemas.microsoft.com/office/drawing/2014/main" id="{DD9D0B0A-BE57-8951-D639-6B94894E1F9C}"/>
              </a:ext>
            </a:extLst>
          </p:cNvPr>
          <p:cNvSpPr/>
          <p:nvPr/>
        </p:nvSpPr>
        <p:spPr>
          <a:xfrm>
            <a:off x="6705600" y="5410200"/>
            <a:ext cx="2895600" cy="609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227418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BF01FA-C701-E02F-F97F-C948EDB4FEF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737E2BDC-8362-AD91-7E3B-A61701E8B6AD}"/>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20</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CD7D7194-472E-8D21-30A7-18253B81A299}"/>
              </a:ext>
            </a:extLst>
          </p:cNvPr>
          <p:cNvSpPr txBox="1"/>
          <p:nvPr/>
        </p:nvSpPr>
        <p:spPr>
          <a:xfrm>
            <a:off x="1526808" y="4724400"/>
            <a:ext cx="9144000" cy="1964512"/>
          </a:xfrm>
          <a:prstGeom prst="rect">
            <a:avLst/>
          </a:prstGeom>
          <a:solidFill>
            <a:schemeClr val="bg1"/>
          </a:solidFill>
        </p:spPr>
        <p:txBody>
          <a:bodyPr wrap="square">
            <a:spAutoFit/>
          </a:bodyPr>
          <a:lstStyle/>
          <a:p>
            <a:pPr marL="457200" indent="-457200" eaLnBrk="0" fontAlgn="base" hangingPunct="0">
              <a:lnSpc>
                <a:spcPct val="150000"/>
              </a:lnSpc>
              <a:spcBef>
                <a:spcPct val="0"/>
              </a:spcBef>
              <a:spcAft>
                <a:spcPct val="0"/>
              </a:spcAft>
              <a:buFont typeface="Arial" panose="020B0604020202020204" pitchFamily="34" charset="0"/>
              <a:buChar char="•"/>
            </a:pPr>
            <a:r>
              <a:rPr lang="en-US" altLang="en-US" sz="2800" kern="0" dirty="0">
                <a:solidFill>
                  <a:prstClr val="black"/>
                </a:solidFill>
                <a:latin typeface="Calibri"/>
              </a:rPr>
              <a:t>There was missing values in </a:t>
            </a:r>
            <a:r>
              <a:rPr lang="en-US" altLang="en-US" sz="2800" i="1" kern="0" dirty="0">
                <a:solidFill>
                  <a:prstClr val="black"/>
                </a:solidFill>
                <a:latin typeface="Calibri"/>
              </a:rPr>
              <a:t>Online Gaming</a:t>
            </a:r>
            <a:r>
              <a:rPr lang="en-US" altLang="en-US" sz="2800" kern="0" dirty="0">
                <a:solidFill>
                  <a:prstClr val="black"/>
                </a:solidFill>
                <a:latin typeface="Calibri"/>
              </a:rPr>
              <a:t> attribute. However, in the new results there is no missing value in this attribute.</a:t>
            </a:r>
          </a:p>
        </p:txBody>
      </p:sp>
      <p:pic>
        <p:nvPicPr>
          <p:cNvPr id="6" name="Picture 5">
            <a:extLst>
              <a:ext uri="{FF2B5EF4-FFF2-40B4-BE49-F238E27FC236}">
                <a16:creationId xmlns:a16="http://schemas.microsoft.com/office/drawing/2014/main" id="{D612326B-61DA-B0C9-F199-D92BF905DBA5}"/>
              </a:ext>
            </a:extLst>
          </p:cNvPr>
          <p:cNvPicPr>
            <a:picLocks noChangeAspect="1"/>
          </p:cNvPicPr>
          <p:nvPr/>
        </p:nvPicPr>
        <p:blipFill>
          <a:blip r:embed="rId2"/>
          <a:srcRect b="8519"/>
          <a:stretch/>
        </p:blipFill>
        <p:spPr>
          <a:xfrm>
            <a:off x="1562435" y="1"/>
            <a:ext cx="9028697" cy="4646017"/>
          </a:xfrm>
          <a:prstGeom prst="rect">
            <a:avLst/>
          </a:prstGeom>
        </p:spPr>
      </p:pic>
    </p:spTree>
    <p:extLst>
      <p:ext uri="{BB962C8B-B14F-4D97-AF65-F5344CB8AC3E}">
        <p14:creationId xmlns:p14="http://schemas.microsoft.com/office/powerpoint/2010/main" val="23779133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A62139-2D3F-2793-F51C-9C6277947CF9}"/>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FF700DF4-C051-B52D-C801-BE9360BF62F1}"/>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21</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F3FED5B7-6B08-B48B-9CDC-6678C994DD1C}"/>
              </a:ext>
            </a:extLst>
          </p:cNvPr>
          <p:cNvSpPr txBox="1"/>
          <p:nvPr/>
        </p:nvSpPr>
        <p:spPr>
          <a:xfrm>
            <a:off x="1524000" y="4738587"/>
            <a:ext cx="9144000" cy="2015936"/>
          </a:xfrm>
          <a:prstGeom prst="rect">
            <a:avLst/>
          </a:prstGeom>
          <a:solidFill>
            <a:schemeClr val="bg1"/>
          </a:solidFill>
        </p:spPr>
        <p:txBody>
          <a:bodyPr wrap="square">
            <a:spAutoFit/>
          </a:bodyPr>
          <a:lstStyle/>
          <a:p>
            <a:pPr eaLnBrk="0" fontAlgn="base" hangingPunct="0">
              <a:spcBef>
                <a:spcPct val="0"/>
              </a:spcBef>
              <a:spcAft>
                <a:spcPct val="0"/>
              </a:spcAft>
            </a:pPr>
            <a:r>
              <a:rPr lang="en-US" altLang="en-US" sz="2500" b="1" kern="0" dirty="0">
                <a:solidFill>
                  <a:prstClr val="black"/>
                </a:solidFill>
                <a:latin typeface="Calibri"/>
              </a:rPr>
              <a:t>Replacing Missing Values for </a:t>
            </a:r>
            <a:r>
              <a:rPr lang="en-US" altLang="en-US" sz="2500" b="1" kern="0" dirty="0" err="1">
                <a:solidFill>
                  <a:prstClr val="black"/>
                </a:solidFill>
                <a:latin typeface="Calibri"/>
              </a:rPr>
              <a:t>Online_Gaming</a:t>
            </a:r>
            <a:r>
              <a:rPr lang="en-US" altLang="en-US" sz="2500" kern="0" dirty="0">
                <a:solidFill>
                  <a:prstClr val="black"/>
                </a:solidFill>
                <a:latin typeface="Calibri"/>
              </a:rPr>
              <a:t>:</a:t>
            </a:r>
          </a:p>
          <a:p>
            <a:pPr marL="457200" indent="-457200" eaLnBrk="0" fontAlgn="base" hangingPunct="0">
              <a:spcBef>
                <a:spcPct val="0"/>
              </a:spcBef>
              <a:spcAft>
                <a:spcPct val="0"/>
              </a:spcAft>
              <a:buFont typeface="Arial" panose="020B0604020202020204" pitchFamily="34" charset="0"/>
              <a:buChar char="•"/>
            </a:pPr>
            <a:r>
              <a:rPr lang="en-US" altLang="en-US" sz="2500" kern="0" dirty="0">
                <a:solidFill>
                  <a:prstClr val="black"/>
                </a:solidFill>
                <a:latin typeface="Calibri"/>
              </a:rPr>
              <a:t>The </a:t>
            </a:r>
            <a:r>
              <a:rPr lang="en-US" altLang="en-US" sz="2500" b="1" kern="0" dirty="0">
                <a:solidFill>
                  <a:prstClr val="black"/>
                </a:solidFill>
                <a:latin typeface="Calibri"/>
              </a:rPr>
              <a:t>Replace Missing Values</a:t>
            </a:r>
            <a:r>
              <a:rPr lang="en-US" altLang="en-US" sz="2500" kern="0" dirty="0">
                <a:solidFill>
                  <a:prstClr val="black"/>
                </a:solidFill>
                <a:latin typeface="Calibri"/>
              </a:rPr>
              <a:t> operator was applied to </a:t>
            </a:r>
            <a:r>
              <a:rPr lang="en-US" altLang="en-US" sz="2500" b="1" kern="0" dirty="0" err="1">
                <a:solidFill>
                  <a:prstClr val="black"/>
                </a:solidFill>
                <a:latin typeface="Calibri"/>
              </a:rPr>
              <a:t>Online_Gaming</a:t>
            </a:r>
            <a:r>
              <a:rPr lang="en-US" altLang="en-US" sz="2500" kern="0" dirty="0">
                <a:solidFill>
                  <a:prstClr val="black"/>
                </a:solidFill>
                <a:latin typeface="Calibri"/>
              </a:rPr>
              <a:t>.</a:t>
            </a:r>
          </a:p>
          <a:p>
            <a:pPr marL="457200" indent="-457200" eaLnBrk="0" fontAlgn="base" hangingPunct="0">
              <a:spcBef>
                <a:spcPct val="0"/>
              </a:spcBef>
              <a:spcAft>
                <a:spcPct val="0"/>
              </a:spcAft>
              <a:buFont typeface="Arial" panose="020B0604020202020204" pitchFamily="34" charset="0"/>
              <a:buChar char="•"/>
            </a:pPr>
            <a:r>
              <a:rPr lang="en-US" altLang="en-US" sz="2500" kern="0" dirty="0">
                <a:solidFill>
                  <a:prstClr val="black"/>
                </a:solidFill>
                <a:latin typeface="Calibri"/>
              </a:rPr>
              <a:t>Any missing value (?) in </a:t>
            </a:r>
            <a:r>
              <a:rPr lang="en-US" altLang="en-US" sz="2500" b="1" kern="0" dirty="0" err="1">
                <a:solidFill>
                  <a:prstClr val="black"/>
                </a:solidFill>
                <a:latin typeface="Calibri"/>
              </a:rPr>
              <a:t>Online_Gaming</a:t>
            </a:r>
            <a:r>
              <a:rPr lang="en-US" altLang="en-US" sz="2500" kern="0" dirty="0">
                <a:solidFill>
                  <a:prstClr val="black"/>
                </a:solidFill>
                <a:latin typeface="Calibri"/>
              </a:rPr>
              <a:t> was replaced with "N".</a:t>
            </a:r>
          </a:p>
          <a:p>
            <a:pPr marL="457200" indent="-457200" eaLnBrk="0" fontAlgn="base" hangingPunct="0">
              <a:spcBef>
                <a:spcPct val="0"/>
              </a:spcBef>
              <a:spcAft>
                <a:spcPct val="0"/>
              </a:spcAft>
              <a:buFont typeface="Arial" panose="020B0604020202020204" pitchFamily="34" charset="0"/>
              <a:buChar char="•"/>
            </a:pPr>
            <a:r>
              <a:rPr lang="en-US" altLang="en-US" sz="2500" kern="0" dirty="0">
                <a:solidFill>
                  <a:prstClr val="black"/>
                </a:solidFill>
                <a:latin typeface="Calibri"/>
              </a:rPr>
              <a:t>This ensures consistency in the dataset.</a:t>
            </a:r>
          </a:p>
        </p:txBody>
      </p:sp>
      <p:pic>
        <p:nvPicPr>
          <p:cNvPr id="3" name="Picture 2">
            <a:extLst>
              <a:ext uri="{FF2B5EF4-FFF2-40B4-BE49-F238E27FC236}">
                <a16:creationId xmlns:a16="http://schemas.microsoft.com/office/drawing/2014/main" id="{18380730-D073-6069-950A-34A02C76DB22}"/>
              </a:ext>
            </a:extLst>
          </p:cNvPr>
          <p:cNvPicPr>
            <a:picLocks noChangeAspect="1"/>
          </p:cNvPicPr>
          <p:nvPr/>
        </p:nvPicPr>
        <p:blipFill>
          <a:blip r:embed="rId2"/>
          <a:srcRect l="1" r="30" b="8519"/>
          <a:stretch/>
        </p:blipFill>
        <p:spPr>
          <a:xfrm>
            <a:off x="1547590" y="1"/>
            <a:ext cx="9120410" cy="4694653"/>
          </a:xfrm>
          <a:prstGeom prst="rect">
            <a:avLst/>
          </a:prstGeom>
        </p:spPr>
      </p:pic>
    </p:spTree>
    <p:extLst>
      <p:ext uri="{BB962C8B-B14F-4D97-AF65-F5344CB8AC3E}">
        <p14:creationId xmlns:p14="http://schemas.microsoft.com/office/powerpoint/2010/main" val="946058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FE66F-D055-4B41-71D1-09215F7B8E97}"/>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251DB0D6-98AA-0F96-2820-8ABA90C727CB}"/>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22</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12" name="TextBox 11">
            <a:extLst>
              <a:ext uri="{FF2B5EF4-FFF2-40B4-BE49-F238E27FC236}">
                <a16:creationId xmlns:a16="http://schemas.microsoft.com/office/drawing/2014/main" id="{6B069FF1-762C-1C0E-D823-E6FA532961AE}"/>
              </a:ext>
            </a:extLst>
          </p:cNvPr>
          <p:cNvSpPr txBox="1"/>
          <p:nvPr/>
        </p:nvSpPr>
        <p:spPr>
          <a:xfrm>
            <a:off x="1524000" y="4738587"/>
            <a:ext cx="9144000" cy="1964512"/>
          </a:xfrm>
          <a:prstGeom prst="rect">
            <a:avLst/>
          </a:prstGeom>
          <a:solidFill>
            <a:schemeClr val="bg1"/>
          </a:solidFill>
        </p:spPr>
        <p:txBody>
          <a:bodyPr wrap="square">
            <a:spAutoFit/>
          </a:bodyPr>
          <a:lstStyle/>
          <a:p>
            <a:pPr marL="457200" indent="-457200" eaLnBrk="0" fontAlgn="base" hangingPunct="0">
              <a:lnSpc>
                <a:spcPct val="150000"/>
              </a:lnSpc>
              <a:spcBef>
                <a:spcPct val="0"/>
              </a:spcBef>
              <a:spcAft>
                <a:spcPct val="0"/>
              </a:spcAft>
              <a:buFont typeface="Arial" panose="020B0604020202020204" pitchFamily="34" charset="0"/>
              <a:buChar char="•"/>
            </a:pPr>
            <a:r>
              <a:rPr lang="en-US" altLang="en-US" sz="2800" kern="0" dirty="0" err="1">
                <a:solidFill>
                  <a:prstClr val="black"/>
                </a:solidFill>
                <a:latin typeface="Calibri"/>
              </a:rPr>
              <a:t>Online_Gaming</a:t>
            </a:r>
            <a:r>
              <a:rPr lang="en-US" altLang="en-US" sz="2800" kern="0" dirty="0">
                <a:solidFill>
                  <a:prstClr val="black"/>
                </a:solidFill>
                <a:latin typeface="Calibri"/>
              </a:rPr>
              <a:t> column no longer has missing values.</a:t>
            </a:r>
          </a:p>
          <a:p>
            <a:pPr marL="457200" indent="-457200" eaLnBrk="0" fontAlgn="base" hangingPunct="0">
              <a:lnSpc>
                <a:spcPct val="150000"/>
              </a:lnSpc>
              <a:spcBef>
                <a:spcPct val="0"/>
              </a:spcBef>
              <a:spcAft>
                <a:spcPct val="0"/>
              </a:spcAft>
              <a:buFont typeface="Arial" panose="020B0604020202020204" pitchFamily="34" charset="0"/>
              <a:buChar char="•"/>
            </a:pPr>
            <a:r>
              <a:rPr lang="en-US" altLang="en-US" sz="2800" kern="0" dirty="0">
                <a:solidFill>
                  <a:prstClr val="black"/>
                </a:solidFill>
                <a:latin typeface="Calibri"/>
              </a:rPr>
              <a:t>Other columns still contain missing (?) and inconsistent values. </a:t>
            </a:r>
          </a:p>
        </p:txBody>
      </p:sp>
      <p:pic>
        <p:nvPicPr>
          <p:cNvPr id="3" name="Picture 2">
            <a:extLst>
              <a:ext uri="{FF2B5EF4-FFF2-40B4-BE49-F238E27FC236}">
                <a16:creationId xmlns:a16="http://schemas.microsoft.com/office/drawing/2014/main" id="{ED17BF2C-ACCC-A6EC-7E18-E743B3337F53}"/>
              </a:ext>
            </a:extLst>
          </p:cNvPr>
          <p:cNvPicPr>
            <a:picLocks noChangeAspect="1"/>
          </p:cNvPicPr>
          <p:nvPr/>
        </p:nvPicPr>
        <p:blipFill>
          <a:blip r:embed="rId2"/>
          <a:srcRect l="1" r="30" b="8519"/>
          <a:stretch/>
        </p:blipFill>
        <p:spPr>
          <a:xfrm>
            <a:off x="1547590" y="1"/>
            <a:ext cx="9120410" cy="4694653"/>
          </a:xfrm>
          <a:prstGeom prst="rect">
            <a:avLst/>
          </a:prstGeom>
        </p:spPr>
      </p:pic>
    </p:spTree>
    <p:extLst>
      <p:ext uri="{BB962C8B-B14F-4D97-AF65-F5344CB8AC3E}">
        <p14:creationId xmlns:p14="http://schemas.microsoft.com/office/powerpoint/2010/main" val="764894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200D84-E57B-9643-3EE1-D43EDCE22F53}"/>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70479E14-7734-C225-FAE1-066D5650309A}"/>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23</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pic>
        <p:nvPicPr>
          <p:cNvPr id="3" name="Picture 2">
            <a:extLst>
              <a:ext uri="{FF2B5EF4-FFF2-40B4-BE49-F238E27FC236}">
                <a16:creationId xmlns:a16="http://schemas.microsoft.com/office/drawing/2014/main" id="{207B324B-07D4-FF44-8047-BA9AA70C9D64}"/>
              </a:ext>
            </a:extLst>
          </p:cNvPr>
          <p:cNvPicPr>
            <a:picLocks noChangeAspect="1"/>
          </p:cNvPicPr>
          <p:nvPr/>
        </p:nvPicPr>
        <p:blipFill>
          <a:blip r:embed="rId2"/>
          <a:srcRect l="1" r="30" b="8519"/>
          <a:stretch/>
        </p:blipFill>
        <p:spPr>
          <a:xfrm>
            <a:off x="1547590" y="1"/>
            <a:ext cx="9120410" cy="4694653"/>
          </a:xfrm>
          <a:prstGeom prst="rect">
            <a:avLst/>
          </a:prstGeom>
        </p:spPr>
      </p:pic>
      <p:sp>
        <p:nvSpPr>
          <p:cNvPr id="2" name="Rectangle 1">
            <a:extLst>
              <a:ext uri="{FF2B5EF4-FFF2-40B4-BE49-F238E27FC236}">
                <a16:creationId xmlns:a16="http://schemas.microsoft.com/office/drawing/2014/main" id="{5E083EB1-0BDD-CA15-539A-4AE60C0829CC}"/>
              </a:ext>
            </a:extLst>
          </p:cNvPr>
          <p:cNvSpPr>
            <a:spLocks noChangeArrowheads="1"/>
          </p:cNvSpPr>
          <p:nvPr/>
        </p:nvSpPr>
        <p:spPr bwMode="auto">
          <a:xfrm>
            <a:off x="1524001" y="5042118"/>
            <a:ext cx="5144357" cy="1815882"/>
          </a:xfrm>
          <a:prstGeom prst="rect">
            <a:avLst/>
          </a:prstGeom>
          <a:solidFill>
            <a:schemeClr val="bg1"/>
          </a:solidFill>
          <a:ln>
            <a:noFill/>
          </a:ln>
          <a:effec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800" kern="0" dirty="0">
                <a:solidFill>
                  <a:prstClr val="black"/>
                </a:solidFill>
                <a:latin typeface="Calibri"/>
              </a:rPr>
              <a:t>We still have missing values (?) in:</a:t>
            </a:r>
          </a:p>
          <a:p>
            <a:pPr marL="457200" indent="-457200" eaLnBrk="0" fontAlgn="base" hangingPunct="0">
              <a:spcBef>
                <a:spcPct val="0"/>
              </a:spcBef>
              <a:spcAft>
                <a:spcPct val="0"/>
              </a:spcAft>
              <a:buFont typeface="Arial" panose="020B0604020202020204" pitchFamily="34" charset="0"/>
              <a:buChar char="•"/>
            </a:pPr>
            <a:r>
              <a:rPr lang="en-US" altLang="en-US" sz="2800" b="1" kern="0" dirty="0" err="1">
                <a:solidFill>
                  <a:prstClr val="black"/>
                </a:solidFill>
                <a:latin typeface="Calibri"/>
              </a:rPr>
              <a:t>Online_Shopping</a:t>
            </a:r>
            <a:endParaRPr lang="en-US" altLang="en-US" sz="2800" kern="0" dirty="0">
              <a:solidFill>
                <a:prstClr val="black"/>
              </a:solidFill>
              <a:latin typeface="Calibri"/>
            </a:endParaRPr>
          </a:p>
          <a:p>
            <a:pPr marL="457200" indent="-457200" eaLnBrk="0" fontAlgn="base" hangingPunct="0">
              <a:spcBef>
                <a:spcPct val="0"/>
              </a:spcBef>
              <a:spcAft>
                <a:spcPct val="0"/>
              </a:spcAft>
              <a:buFont typeface="Arial" panose="020B0604020202020204" pitchFamily="34" charset="0"/>
              <a:buChar char="•"/>
            </a:pPr>
            <a:r>
              <a:rPr lang="en-US" altLang="en-US" sz="2800" b="1" kern="0" dirty="0" err="1">
                <a:solidFill>
                  <a:prstClr val="black"/>
                </a:solidFill>
                <a:latin typeface="Calibri"/>
              </a:rPr>
              <a:t>Other_Social_Network</a:t>
            </a:r>
            <a:endParaRPr lang="en-US" altLang="en-US" sz="2800" kern="0" dirty="0">
              <a:solidFill>
                <a:prstClr val="black"/>
              </a:solidFill>
              <a:latin typeface="Calibri"/>
            </a:endParaRPr>
          </a:p>
          <a:p>
            <a:pPr marL="457200" indent="-457200" eaLnBrk="0" fontAlgn="base" hangingPunct="0">
              <a:spcBef>
                <a:spcPct val="0"/>
              </a:spcBef>
              <a:spcAft>
                <a:spcPct val="0"/>
              </a:spcAft>
              <a:buFont typeface="Arial" panose="020B0604020202020204" pitchFamily="34" charset="0"/>
              <a:buChar char="•"/>
            </a:pPr>
            <a:r>
              <a:rPr lang="en-US" altLang="en-US" sz="2800" b="1" kern="0" dirty="0" err="1">
                <a:solidFill>
                  <a:prstClr val="black"/>
                </a:solidFill>
                <a:latin typeface="Calibri"/>
              </a:rPr>
              <a:t>Read_News</a:t>
            </a:r>
            <a:endParaRPr lang="en-US" altLang="en-US" sz="2800" kern="0" dirty="0">
              <a:solidFill>
                <a:prstClr val="black"/>
              </a:solidFill>
              <a:latin typeface="Calibri"/>
            </a:endParaRPr>
          </a:p>
        </p:txBody>
      </p:sp>
      <p:sp>
        <p:nvSpPr>
          <p:cNvPr id="12" name="TextBox 11">
            <a:extLst>
              <a:ext uri="{FF2B5EF4-FFF2-40B4-BE49-F238E27FC236}">
                <a16:creationId xmlns:a16="http://schemas.microsoft.com/office/drawing/2014/main" id="{DE0CC31B-DC71-B27F-9784-D2367D72FE7D}"/>
              </a:ext>
            </a:extLst>
          </p:cNvPr>
          <p:cNvSpPr txBox="1"/>
          <p:nvPr/>
        </p:nvSpPr>
        <p:spPr>
          <a:xfrm>
            <a:off x="1547590" y="4393391"/>
            <a:ext cx="9144000" cy="671851"/>
          </a:xfrm>
          <a:prstGeom prst="rect">
            <a:avLst/>
          </a:prstGeom>
          <a:solidFill>
            <a:schemeClr val="bg1"/>
          </a:solidFill>
        </p:spPr>
        <p:txBody>
          <a:bodyPr wrap="square">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Step 5) Handling Other Missing Values</a:t>
            </a:r>
          </a:p>
        </p:txBody>
      </p:sp>
    </p:spTree>
    <p:extLst>
      <p:ext uri="{BB962C8B-B14F-4D97-AF65-F5344CB8AC3E}">
        <p14:creationId xmlns:p14="http://schemas.microsoft.com/office/powerpoint/2010/main" val="20720012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06F139-3B71-E639-AB6B-99CA62F814A6}"/>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C51F403D-CDB8-F5CD-5ED1-B8E8AFA0E23B}"/>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24</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Rectangle 1">
            <a:extLst>
              <a:ext uri="{FF2B5EF4-FFF2-40B4-BE49-F238E27FC236}">
                <a16:creationId xmlns:a16="http://schemas.microsoft.com/office/drawing/2014/main" id="{74005524-5E4D-7B10-E5A1-B66C1A90F60C}"/>
              </a:ext>
            </a:extLst>
          </p:cNvPr>
          <p:cNvSpPr>
            <a:spLocks noChangeArrowheads="1"/>
          </p:cNvSpPr>
          <p:nvPr/>
        </p:nvSpPr>
        <p:spPr bwMode="auto">
          <a:xfrm>
            <a:off x="1532078" y="686355"/>
            <a:ext cx="7016176" cy="3903504"/>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Configure the Operator</a:t>
            </a:r>
            <a:r>
              <a:rPr lang="en-US" altLang="en-US" sz="2800" kern="0" dirty="0">
                <a:solidFill>
                  <a:prstClr val="black"/>
                </a:solidFill>
                <a:latin typeface="Calibri"/>
              </a:rPr>
              <a:t>:</a:t>
            </a:r>
          </a:p>
          <a:p>
            <a:pPr lvl="1" indent="-457200" eaLnBrk="0" fontAlgn="base" hangingPunct="0">
              <a:lnSpc>
                <a:spcPct val="150000"/>
              </a:lnSpc>
              <a:spcBef>
                <a:spcPct val="0"/>
              </a:spcBef>
              <a:spcAft>
                <a:spcPct val="0"/>
              </a:spcAft>
              <a:buFont typeface="Arial" panose="020B0604020202020204" pitchFamily="34" charset="0"/>
              <a:buChar char="•"/>
            </a:pPr>
            <a:r>
              <a:rPr lang="en-US" altLang="en-US" sz="2800" b="1" kern="0" dirty="0">
                <a:solidFill>
                  <a:prstClr val="black"/>
                </a:solidFill>
                <a:latin typeface="Calibri"/>
              </a:rPr>
              <a:t>Select Attribute Filter Type </a:t>
            </a:r>
            <a:r>
              <a:rPr lang="en-US" altLang="en-US" sz="2800" b="1" kern="0" dirty="0">
                <a:solidFill>
                  <a:prstClr val="black"/>
                </a:solidFill>
                <a:latin typeface="Calibri"/>
                <a:sym typeface="Wingdings" panose="05000000000000000000" pitchFamily="2" charset="2"/>
              </a:rPr>
              <a:t> </a:t>
            </a:r>
            <a:r>
              <a:rPr lang="en-US" altLang="en-US" sz="2800" kern="0" dirty="0">
                <a:solidFill>
                  <a:prstClr val="black"/>
                </a:solidFill>
                <a:latin typeface="Calibri"/>
                <a:sym typeface="Wingdings" panose="05000000000000000000" pitchFamily="2" charset="2"/>
              </a:rPr>
              <a:t>Subset</a:t>
            </a:r>
          </a:p>
          <a:p>
            <a:pPr lvl="1" indent="-457200" eaLnBrk="0" fontAlgn="base" hangingPunct="0">
              <a:lnSpc>
                <a:spcPct val="150000"/>
              </a:lnSpc>
              <a:spcBef>
                <a:spcPct val="0"/>
              </a:spcBef>
              <a:spcAft>
                <a:spcPct val="0"/>
              </a:spcAft>
              <a:buFont typeface="Arial" panose="020B0604020202020204" pitchFamily="34" charset="0"/>
              <a:buChar char="•"/>
            </a:pPr>
            <a:r>
              <a:rPr lang="en-US" sz="2800" kern="0" dirty="0">
                <a:solidFill>
                  <a:sysClr val="windowText" lastClr="000000"/>
                </a:solidFill>
                <a:latin typeface="Calibri"/>
              </a:rPr>
              <a:t>Hold Ctrl key and Manually select </a:t>
            </a:r>
            <a:r>
              <a:rPr lang="en-US" sz="2800" b="1" kern="0" dirty="0" err="1">
                <a:solidFill>
                  <a:sysClr val="windowText" lastClr="000000"/>
                </a:solidFill>
                <a:latin typeface="Calibri"/>
              </a:rPr>
              <a:t>Online_Gaming</a:t>
            </a:r>
            <a:r>
              <a:rPr lang="en-US" sz="2800" b="1" kern="0" dirty="0">
                <a:solidFill>
                  <a:sysClr val="windowText" lastClr="000000"/>
                </a:solidFill>
                <a:latin typeface="Calibri"/>
              </a:rPr>
              <a:t>, </a:t>
            </a:r>
            <a:r>
              <a:rPr lang="en-US" sz="2800" b="1" kern="0" dirty="0" err="1">
                <a:solidFill>
                  <a:sysClr val="windowText" lastClr="000000"/>
                </a:solidFill>
                <a:latin typeface="Calibri"/>
              </a:rPr>
              <a:t>Online_Shopping</a:t>
            </a:r>
            <a:r>
              <a:rPr lang="en-US" sz="2800" b="1" kern="0" dirty="0">
                <a:solidFill>
                  <a:sysClr val="windowText" lastClr="000000"/>
                </a:solidFill>
                <a:latin typeface="Calibri"/>
              </a:rPr>
              <a:t>, </a:t>
            </a:r>
            <a:r>
              <a:rPr lang="en-US" sz="2800" b="1" kern="0" dirty="0" err="1">
                <a:solidFill>
                  <a:sysClr val="windowText" lastClr="000000"/>
                </a:solidFill>
                <a:latin typeface="Calibri"/>
              </a:rPr>
              <a:t>Other_Social_Network</a:t>
            </a:r>
            <a:r>
              <a:rPr lang="en-US" sz="2800" b="1" kern="0" dirty="0">
                <a:solidFill>
                  <a:sysClr val="windowText" lastClr="000000"/>
                </a:solidFill>
                <a:latin typeface="Calibri"/>
              </a:rPr>
              <a:t>, and </a:t>
            </a:r>
            <a:r>
              <a:rPr lang="en-US" sz="2800" b="1" kern="0" dirty="0" err="1">
                <a:solidFill>
                  <a:sysClr val="windowText" lastClr="000000"/>
                </a:solidFill>
                <a:latin typeface="Calibri"/>
              </a:rPr>
              <a:t>Read_News</a:t>
            </a:r>
            <a:r>
              <a:rPr lang="en-US" sz="2800" kern="0" dirty="0">
                <a:solidFill>
                  <a:sysClr val="windowText" lastClr="000000"/>
                </a:solidFill>
                <a:latin typeface="Calibri"/>
              </a:rPr>
              <a:t>.</a:t>
            </a:r>
          </a:p>
          <a:p>
            <a:pPr lvl="1" indent="-457200" eaLnBrk="0" fontAlgn="base" hangingPunct="0">
              <a:lnSpc>
                <a:spcPct val="150000"/>
              </a:lnSpc>
              <a:spcBef>
                <a:spcPct val="0"/>
              </a:spcBef>
              <a:spcAft>
                <a:spcPct val="0"/>
              </a:spcAft>
              <a:buFont typeface="Arial" panose="020B0604020202020204" pitchFamily="34" charset="0"/>
              <a:buChar char="•"/>
            </a:pPr>
            <a:r>
              <a:rPr lang="en-US" altLang="en-US" sz="2800" kern="0" dirty="0">
                <a:solidFill>
                  <a:prstClr val="black"/>
                </a:solidFill>
                <a:latin typeface="Calibri"/>
              </a:rPr>
              <a:t>Replace ? with "N".</a:t>
            </a:r>
          </a:p>
        </p:txBody>
      </p:sp>
      <p:sp>
        <p:nvSpPr>
          <p:cNvPr id="12" name="TextBox 11">
            <a:extLst>
              <a:ext uri="{FF2B5EF4-FFF2-40B4-BE49-F238E27FC236}">
                <a16:creationId xmlns:a16="http://schemas.microsoft.com/office/drawing/2014/main" id="{F6E12E7E-26C2-C9EF-530A-E93A04CBABEA}"/>
              </a:ext>
            </a:extLst>
          </p:cNvPr>
          <p:cNvSpPr txBox="1"/>
          <p:nvPr/>
        </p:nvSpPr>
        <p:spPr>
          <a:xfrm>
            <a:off x="1524000" y="14505"/>
            <a:ext cx="9175668" cy="671851"/>
          </a:xfrm>
          <a:prstGeom prst="rect">
            <a:avLst/>
          </a:prstGeom>
          <a:solidFill>
            <a:schemeClr val="bg1"/>
          </a:solidFill>
        </p:spPr>
        <p:txBody>
          <a:bodyPr wrap="square">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Step 5) Handling Other Missing Values</a:t>
            </a:r>
          </a:p>
        </p:txBody>
      </p:sp>
      <p:pic>
        <p:nvPicPr>
          <p:cNvPr id="7" name="Picture 6">
            <a:extLst>
              <a:ext uri="{FF2B5EF4-FFF2-40B4-BE49-F238E27FC236}">
                <a16:creationId xmlns:a16="http://schemas.microsoft.com/office/drawing/2014/main" id="{2B1E56B4-71BC-370D-B1D7-0A1743F7729D}"/>
              </a:ext>
            </a:extLst>
          </p:cNvPr>
          <p:cNvPicPr>
            <a:picLocks noChangeAspect="1"/>
          </p:cNvPicPr>
          <p:nvPr/>
        </p:nvPicPr>
        <p:blipFill>
          <a:blip r:embed="rId2"/>
          <a:srcRect l="77164" b="30741"/>
          <a:stretch/>
        </p:blipFill>
        <p:spPr>
          <a:xfrm>
            <a:off x="8579922" y="13945"/>
            <a:ext cx="2088078" cy="3562350"/>
          </a:xfrm>
          <a:prstGeom prst="rect">
            <a:avLst/>
          </a:prstGeom>
        </p:spPr>
      </p:pic>
      <p:sp>
        <p:nvSpPr>
          <p:cNvPr id="8" name="Rectangle: Rounded Corners 7">
            <a:extLst>
              <a:ext uri="{FF2B5EF4-FFF2-40B4-BE49-F238E27FC236}">
                <a16:creationId xmlns:a16="http://schemas.microsoft.com/office/drawing/2014/main" id="{00EB9229-F531-0FB5-E89A-F17B16A77E6D}"/>
              </a:ext>
            </a:extLst>
          </p:cNvPr>
          <p:cNvSpPr/>
          <p:nvPr/>
        </p:nvSpPr>
        <p:spPr>
          <a:xfrm>
            <a:off x="8579922" y="533400"/>
            <a:ext cx="2097974" cy="19812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37997104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A534A2-B8FA-8E45-5906-E3013C9FDC36}"/>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C5340FA7-6358-B9C6-C83A-D68CBDF8513B}"/>
              </a:ext>
            </a:extLst>
          </p:cNvPr>
          <p:cNvPicPr>
            <a:picLocks noChangeAspect="1"/>
          </p:cNvPicPr>
          <p:nvPr/>
        </p:nvPicPr>
        <p:blipFill>
          <a:blip r:embed="rId2"/>
          <a:srcRect b="20371"/>
          <a:stretch/>
        </p:blipFill>
        <p:spPr>
          <a:xfrm>
            <a:off x="2144941" y="0"/>
            <a:ext cx="7989205" cy="3578498"/>
          </a:xfrm>
          <a:prstGeom prst="rect">
            <a:avLst/>
          </a:prstGeom>
        </p:spPr>
      </p:pic>
      <p:sp>
        <p:nvSpPr>
          <p:cNvPr id="4" name="object 4">
            <a:extLst>
              <a:ext uri="{FF2B5EF4-FFF2-40B4-BE49-F238E27FC236}">
                <a16:creationId xmlns:a16="http://schemas.microsoft.com/office/drawing/2014/main" id="{0F79D4E6-A3E9-3FAA-3C8D-560677621460}"/>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25</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Rectangle 1">
            <a:extLst>
              <a:ext uri="{FF2B5EF4-FFF2-40B4-BE49-F238E27FC236}">
                <a16:creationId xmlns:a16="http://schemas.microsoft.com/office/drawing/2014/main" id="{22399405-51B5-EBE6-F606-B88E585BDBFB}"/>
              </a:ext>
            </a:extLst>
          </p:cNvPr>
          <p:cNvSpPr>
            <a:spLocks noChangeArrowheads="1"/>
          </p:cNvSpPr>
          <p:nvPr/>
        </p:nvSpPr>
        <p:spPr bwMode="auto">
          <a:xfrm>
            <a:off x="1524000" y="4175474"/>
            <a:ext cx="916759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800" b="1" kern="0" dirty="0">
                <a:solidFill>
                  <a:prstClr val="black"/>
                </a:solidFill>
                <a:latin typeface="Calibri"/>
              </a:rPr>
              <a:t>Configure the Operator</a:t>
            </a:r>
            <a:r>
              <a:rPr lang="en-US" altLang="en-US" sz="2800" kern="0" dirty="0">
                <a:solidFill>
                  <a:prstClr val="black"/>
                </a:solidFill>
                <a:latin typeface="Calibri"/>
              </a:rPr>
              <a:t>:</a:t>
            </a:r>
          </a:p>
          <a:p>
            <a:pPr lvl="1"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Select Attribute Filter Type </a:t>
            </a:r>
            <a:r>
              <a:rPr lang="en-US" altLang="en-US" sz="2800" b="1" kern="0" dirty="0">
                <a:solidFill>
                  <a:prstClr val="black"/>
                </a:solidFill>
                <a:latin typeface="Calibri"/>
                <a:sym typeface="Wingdings" panose="05000000000000000000" pitchFamily="2" charset="2"/>
              </a:rPr>
              <a:t> </a:t>
            </a:r>
            <a:r>
              <a:rPr lang="en-US" altLang="en-US" sz="2800" kern="0" dirty="0">
                <a:solidFill>
                  <a:prstClr val="black"/>
                </a:solidFill>
                <a:latin typeface="Calibri"/>
                <a:sym typeface="Wingdings" panose="05000000000000000000" pitchFamily="2" charset="2"/>
              </a:rPr>
              <a:t>Subset</a:t>
            </a:r>
          </a:p>
          <a:p>
            <a:pPr lvl="1" indent="-457200" eaLnBrk="0" fontAlgn="base" hangingPunct="0">
              <a:spcBef>
                <a:spcPct val="0"/>
              </a:spcBef>
              <a:spcAft>
                <a:spcPct val="0"/>
              </a:spcAft>
              <a:buFont typeface="Arial" panose="020B0604020202020204" pitchFamily="34" charset="0"/>
              <a:buChar char="•"/>
            </a:pPr>
            <a:r>
              <a:rPr lang="en-US" sz="2800" kern="0" dirty="0">
                <a:solidFill>
                  <a:sysClr val="windowText" lastClr="000000"/>
                </a:solidFill>
                <a:latin typeface="Calibri"/>
              </a:rPr>
              <a:t>Hold Ctrl key and Manually select </a:t>
            </a:r>
            <a:r>
              <a:rPr lang="en-US" sz="2800" b="1" kern="0" dirty="0" err="1">
                <a:solidFill>
                  <a:sysClr val="windowText" lastClr="000000"/>
                </a:solidFill>
                <a:latin typeface="Calibri"/>
              </a:rPr>
              <a:t>Online_Gaming</a:t>
            </a:r>
            <a:r>
              <a:rPr lang="en-US" sz="2800" b="1" kern="0" dirty="0">
                <a:solidFill>
                  <a:sysClr val="windowText" lastClr="000000"/>
                </a:solidFill>
                <a:latin typeface="Calibri"/>
              </a:rPr>
              <a:t>, </a:t>
            </a:r>
            <a:r>
              <a:rPr lang="en-US" sz="2800" b="1" kern="0" dirty="0" err="1">
                <a:solidFill>
                  <a:sysClr val="windowText" lastClr="000000"/>
                </a:solidFill>
                <a:latin typeface="Calibri"/>
              </a:rPr>
              <a:t>Online_Shopping</a:t>
            </a:r>
            <a:r>
              <a:rPr lang="en-US" sz="2800" b="1" kern="0" dirty="0">
                <a:solidFill>
                  <a:sysClr val="windowText" lastClr="000000"/>
                </a:solidFill>
                <a:latin typeface="Calibri"/>
              </a:rPr>
              <a:t>, </a:t>
            </a:r>
            <a:r>
              <a:rPr lang="en-US" sz="2800" b="1" kern="0" dirty="0" err="1">
                <a:solidFill>
                  <a:sysClr val="windowText" lastClr="000000"/>
                </a:solidFill>
                <a:latin typeface="Calibri"/>
              </a:rPr>
              <a:t>Other_Social_Network</a:t>
            </a:r>
            <a:r>
              <a:rPr lang="en-US" sz="2800" b="1" kern="0" dirty="0">
                <a:solidFill>
                  <a:sysClr val="windowText" lastClr="000000"/>
                </a:solidFill>
                <a:latin typeface="Calibri"/>
              </a:rPr>
              <a:t>, and </a:t>
            </a:r>
            <a:r>
              <a:rPr lang="en-US" sz="2800" b="1" kern="0" dirty="0" err="1">
                <a:solidFill>
                  <a:sysClr val="windowText" lastClr="000000"/>
                </a:solidFill>
                <a:latin typeface="Calibri"/>
              </a:rPr>
              <a:t>Read_News</a:t>
            </a:r>
            <a:r>
              <a:rPr lang="en-US" sz="2800" kern="0" dirty="0">
                <a:solidFill>
                  <a:sysClr val="windowText" lastClr="000000"/>
                </a:solidFill>
                <a:latin typeface="Calibri"/>
              </a:rPr>
              <a:t>.</a:t>
            </a:r>
          </a:p>
          <a:p>
            <a:pPr lvl="1"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Replace ? with "N".</a:t>
            </a:r>
          </a:p>
        </p:txBody>
      </p:sp>
      <p:sp>
        <p:nvSpPr>
          <p:cNvPr id="12" name="TextBox 11">
            <a:extLst>
              <a:ext uri="{FF2B5EF4-FFF2-40B4-BE49-F238E27FC236}">
                <a16:creationId xmlns:a16="http://schemas.microsoft.com/office/drawing/2014/main" id="{54FA8E63-165B-EA4C-2E4D-32022A81F380}"/>
              </a:ext>
            </a:extLst>
          </p:cNvPr>
          <p:cNvSpPr txBox="1"/>
          <p:nvPr/>
        </p:nvSpPr>
        <p:spPr>
          <a:xfrm>
            <a:off x="1551709" y="3385028"/>
            <a:ext cx="9175668" cy="671851"/>
          </a:xfrm>
          <a:prstGeom prst="rect">
            <a:avLst/>
          </a:prstGeom>
          <a:solidFill>
            <a:schemeClr val="bg1"/>
          </a:solidFill>
        </p:spPr>
        <p:txBody>
          <a:bodyPr wrap="square">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Step 5) Handling Other Missing Values</a:t>
            </a:r>
          </a:p>
        </p:txBody>
      </p:sp>
      <p:sp>
        <p:nvSpPr>
          <p:cNvPr id="8" name="Rectangle: Rounded Corners 7">
            <a:extLst>
              <a:ext uri="{FF2B5EF4-FFF2-40B4-BE49-F238E27FC236}">
                <a16:creationId xmlns:a16="http://schemas.microsoft.com/office/drawing/2014/main" id="{A5C86D1B-774A-F6CA-A48E-3AD5EECC0F7A}"/>
              </a:ext>
            </a:extLst>
          </p:cNvPr>
          <p:cNvSpPr/>
          <p:nvPr/>
        </p:nvSpPr>
        <p:spPr>
          <a:xfrm>
            <a:off x="5816929" y="2133600"/>
            <a:ext cx="645226" cy="11367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981587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9EE22-91BE-9D23-DDE4-03955188B036}"/>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4B5B794-2FD4-6B93-4030-0F4EEBAE9E8E}"/>
              </a:ext>
            </a:extLst>
          </p:cNvPr>
          <p:cNvPicPr>
            <a:picLocks noChangeAspect="1"/>
          </p:cNvPicPr>
          <p:nvPr/>
        </p:nvPicPr>
        <p:blipFill>
          <a:blip r:embed="rId2"/>
          <a:srcRect b="21852"/>
          <a:stretch/>
        </p:blipFill>
        <p:spPr>
          <a:xfrm>
            <a:off x="1535795" y="0"/>
            <a:ext cx="9144000" cy="4019550"/>
          </a:xfrm>
          <a:prstGeom prst="rect">
            <a:avLst/>
          </a:prstGeom>
        </p:spPr>
      </p:pic>
      <p:sp>
        <p:nvSpPr>
          <p:cNvPr id="4" name="object 4">
            <a:extLst>
              <a:ext uri="{FF2B5EF4-FFF2-40B4-BE49-F238E27FC236}">
                <a16:creationId xmlns:a16="http://schemas.microsoft.com/office/drawing/2014/main" id="{B4378DB3-63B1-749B-2BBB-5C814CB71160}"/>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26</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Rectangle 1">
            <a:extLst>
              <a:ext uri="{FF2B5EF4-FFF2-40B4-BE49-F238E27FC236}">
                <a16:creationId xmlns:a16="http://schemas.microsoft.com/office/drawing/2014/main" id="{CB61390E-1390-0D11-34BE-D40088C6A963}"/>
              </a:ext>
            </a:extLst>
          </p:cNvPr>
          <p:cNvSpPr>
            <a:spLocks noChangeArrowheads="1"/>
          </p:cNvSpPr>
          <p:nvPr/>
        </p:nvSpPr>
        <p:spPr bwMode="auto">
          <a:xfrm>
            <a:off x="1524000" y="4175474"/>
            <a:ext cx="916759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800" b="1" kern="0" dirty="0">
                <a:solidFill>
                  <a:prstClr val="black"/>
                </a:solidFill>
                <a:latin typeface="Calibri"/>
              </a:rPr>
              <a:t>Configure the Operator</a:t>
            </a:r>
            <a:r>
              <a:rPr lang="en-US" altLang="en-US" sz="2800" kern="0" dirty="0">
                <a:solidFill>
                  <a:prstClr val="black"/>
                </a:solidFill>
                <a:latin typeface="Calibri"/>
              </a:rPr>
              <a:t>:</a:t>
            </a:r>
          </a:p>
          <a:p>
            <a:pPr lvl="1"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Select Attribute Filter Type </a:t>
            </a:r>
            <a:r>
              <a:rPr lang="en-US" altLang="en-US" sz="2800" b="1" kern="0" dirty="0">
                <a:solidFill>
                  <a:prstClr val="black"/>
                </a:solidFill>
                <a:latin typeface="Calibri"/>
                <a:sym typeface="Wingdings" panose="05000000000000000000" pitchFamily="2" charset="2"/>
              </a:rPr>
              <a:t> </a:t>
            </a:r>
            <a:r>
              <a:rPr lang="en-US" altLang="en-US" sz="2800" kern="0" dirty="0">
                <a:solidFill>
                  <a:prstClr val="black"/>
                </a:solidFill>
                <a:latin typeface="Calibri"/>
                <a:sym typeface="Wingdings" panose="05000000000000000000" pitchFamily="2" charset="2"/>
              </a:rPr>
              <a:t>Subset</a:t>
            </a:r>
          </a:p>
          <a:p>
            <a:pPr lvl="1" indent="-457200" eaLnBrk="0" fontAlgn="base" hangingPunct="0">
              <a:spcBef>
                <a:spcPct val="0"/>
              </a:spcBef>
              <a:spcAft>
                <a:spcPct val="0"/>
              </a:spcAft>
              <a:buFont typeface="Arial" panose="020B0604020202020204" pitchFamily="34" charset="0"/>
              <a:buChar char="•"/>
            </a:pPr>
            <a:r>
              <a:rPr lang="en-US" sz="2800" kern="0" dirty="0">
                <a:solidFill>
                  <a:sysClr val="windowText" lastClr="000000"/>
                </a:solidFill>
                <a:latin typeface="Calibri"/>
              </a:rPr>
              <a:t>Hold Ctrl key and Manually select </a:t>
            </a:r>
            <a:r>
              <a:rPr lang="en-US" sz="2800" b="1" kern="0" dirty="0" err="1">
                <a:solidFill>
                  <a:sysClr val="windowText" lastClr="000000"/>
                </a:solidFill>
                <a:latin typeface="Calibri"/>
              </a:rPr>
              <a:t>Online_Gaming</a:t>
            </a:r>
            <a:r>
              <a:rPr lang="en-US" sz="2800" b="1" kern="0" dirty="0">
                <a:solidFill>
                  <a:sysClr val="windowText" lastClr="000000"/>
                </a:solidFill>
                <a:latin typeface="Calibri"/>
              </a:rPr>
              <a:t>, </a:t>
            </a:r>
            <a:r>
              <a:rPr lang="en-US" sz="2800" b="1" kern="0" dirty="0" err="1">
                <a:solidFill>
                  <a:sysClr val="windowText" lastClr="000000"/>
                </a:solidFill>
                <a:latin typeface="Calibri"/>
              </a:rPr>
              <a:t>Online_Shopping</a:t>
            </a:r>
            <a:r>
              <a:rPr lang="en-US" sz="2800" b="1" kern="0" dirty="0">
                <a:solidFill>
                  <a:sysClr val="windowText" lastClr="000000"/>
                </a:solidFill>
                <a:latin typeface="Calibri"/>
              </a:rPr>
              <a:t>, </a:t>
            </a:r>
            <a:r>
              <a:rPr lang="en-US" sz="2800" b="1" kern="0" dirty="0" err="1">
                <a:solidFill>
                  <a:sysClr val="windowText" lastClr="000000"/>
                </a:solidFill>
                <a:latin typeface="Calibri"/>
              </a:rPr>
              <a:t>Other_Social_Network</a:t>
            </a:r>
            <a:r>
              <a:rPr lang="en-US" sz="2800" b="1" kern="0" dirty="0">
                <a:solidFill>
                  <a:sysClr val="windowText" lastClr="000000"/>
                </a:solidFill>
                <a:latin typeface="Calibri"/>
              </a:rPr>
              <a:t>, and </a:t>
            </a:r>
            <a:r>
              <a:rPr lang="en-US" sz="2800" b="1" kern="0" dirty="0" err="1">
                <a:solidFill>
                  <a:sysClr val="windowText" lastClr="000000"/>
                </a:solidFill>
                <a:latin typeface="Calibri"/>
              </a:rPr>
              <a:t>Read_News</a:t>
            </a:r>
            <a:r>
              <a:rPr lang="en-US" sz="2800" kern="0" dirty="0">
                <a:solidFill>
                  <a:sysClr val="windowText" lastClr="000000"/>
                </a:solidFill>
                <a:latin typeface="Calibri"/>
              </a:rPr>
              <a:t>.</a:t>
            </a:r>
          </a:p>
          <a:p>
            <a:pPr lvl="1"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Replace ? with "N".</a:t>
            </a:r>
          </a:p>
        </p:txBody>
      </p:sp>
      <p:sp>
        <p:nvSpPr>
          <p:cNvPr id="8" name="Rectangle: Rounded Corners 7">
            <a:extLst>
              <a:ext uri="{FF2B5EF4-FFF2-40B4-BE49-F238E27FC236}">
                <a16:creationId xmlns:a16="http://schemas.microsoft.com/office/drawing/2014/main" id="{3C8870E2-47C4-E279-66AA-CB32B51727EB}"/>
              </a:ext>
            </a:extLst>
          </p:cNvPr>
          <p:cNvSpPr/>
          <p:nvPr/>
        </p:nvSpPr>
        <p:spPr>
          <a:xfrm>
            <a:off x="7162800" y="3810000"/>
            <a:ext cx="492826" cy="2095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10868458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AAEAD6-D068-F701-D51D-1A084099BA66}"/>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0796C648-91BD-B9EA-0DA2-152314E73B09}"/>
              </a:ext>
            </a:extLst>
          </p:cNvPr>
          <p:cNvPicPr>
            <a:picLocks noChangeAspect="1"/>
          </p:cNvPicPr>
          <p:nvPr/>
        </p:nvPicPr>
        <p:blipFill>
          <a:blip r:embed="rId2"/>
          <a:srcRect b="36694"/>
          <a:stretch/>
        </p:blipFill>
        <p:spPr>
          <a:xfrm>
            <a:off x="1524000" y="857251"/>
            <a:ext cx="9144000" cy="3256141"/>
          </a:xfrm>
          <a:prstGeom prst="rect">
            <a:avLst/>
          </a:prstGeom>
        </p:spPr>
      </p:pic>
      <p:sp>
        <p:nvSpPr>
          <p:cNvPr id="4" name="object 4">
            <a:extLst>
              <a:ext uri="{FF2B5EF4-FFF2-40B4-BE49-F238E27FC236}">
                <a16:creationId xmlns:a16="http://schemas.microsoft.com/office/drawing/2014/main" id="{0ACD00A8-1EE7-9276-1B09-034C8A89FCAF}"/>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27</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8" name="Rectangle: Rounded Corners 7">
            <a:extLst>
              <a:ext uri="{FF2B5EF4-FFF2-40B4-BE49-F238E27FC236}">
                <a16:creationId xmlns:a16="http://schemas.microsoft.com/office/drawing/2014/main" id="{53CA4CC9-88AD-52B9-6272-1C13FBA9BEC2}"/>
              </a:ext>
            </a:extLst>
          </p:cNvPr>
          <p:cNvSpPr/>
          <p:nvPr/>
        </p:nvSpPr>
        <p:spPr>
          <a:xfrm>
            <a:off x="9525000" y="3322228"/>
            <a:ext cx="914400" cy="23542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7" name="Rectangle 6">
            <a:extLst>
              <a:ext uri="{FF2B5EF4-FFF2-40B4-BE49-F238E27FC236}">
                <a16:creationId xmlns:a16="http://schemas.microsoft.com/office/drawing/2014/main" id="{D5FFCA50-1987-75A5-AC35-8CCC8E291CBE}"/>
              </a:ext>
            </a:extLst>
          </p:cNvPr>
          <p:cNvSpPr>
            <a:spLocks noChangeArrowheads="1"/>
          </p:cNvSpPr>
          <p:nvPr/>
        </p:nvSpPr>
        <p:spPr bwMode="auto">
          <a:xfrm>
            <a:off x="1524000" y="4208881"/>
            <a:ext cx="9167590" cy="2610843"/>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Configure the Operator</a:t>
            </a:r>
            <a:r>
              <a:rPr lang="en-US" altLang="en-US" sz="2800" kern="0" dirty="0">
                <a:solidFill>
                  <a:prstClr val="black"/>
                </a:solidFill>
                <a:latin typeface="Calibri"/>
              </a:rPr>
              <a:t>:</a:t>
            </a:r>
          </a:p>
          <a:p>
            <a:pPr lvl="1" indent="-457200" eaLnBrk="0" fontAlgn="base" hangingPunct="0">
              <a:lnSpc>
                <a:spcPct val="150000"/>
              </a:lnSpc>
              <a:spcBef>
                <a:spcPct val="0"/>
              </a:spcBef>
              <a:spcAft>
                <a:spcPct val="0"/>
              </a:spcAft>
              <a:buFont typeface="Arial" panose="020B0604020202020204" pitchFamily="34" charset="0"/>
              <a:buChar char="•"/>
            </a:pPr>
            <a:r>
              <a:rPr lang="en-US" altLang="en-US" sz="2800" b="1" kern="0" dirty="0">
                <a:solidFill>
                  <a:prstClr val="black"/>
                </a:solidFill>
                <a:latin typeface="Calibri"/>
              </a:rPr>
              <a:t>Select Value for the Default</a:t>
            </a:r>
          </a:p>
          <a:p>
            <a:pPr lvl="1" indent="-457200" eaLnBrk="0" fontAlgn="base" hangingPunct="0">
              <a:lnSpc>
                <a:spcPct val="150000"/>
              </a:lnSpc>
              <a:spcBef>
                <a:spcPct val="0"/>
              </a:spcBef>
              <a:spcAft>
                <a:spcPct val="0"/>
              </a:spcAft>
              <a:buFont typeface="Arial" panose="020B0604020202020204" pitchFamily="34" charset="0"/>
              <a:buChar char="•"/>
            </a:pPr>
            <a:r>
              <a:rPr lang="en-US" altLang="en-US" sz="2800" b="1" kern="0" dirty="0">
                <a:solidFill>
                  <a:prstClr val="black"/>
                </a:solidFill>
                <a:latin typeface="Calibri"/>
                <a:sym typeface="Wingdings" panose="05000000000000000000" pitchFamily="2" charset="2"/>
              </a:rPr>
              <a:t>Type N as for the replenishment value to </a:t>
            </a:r>
            <a:r>
              <a:rPr lang="en-US" altLang="en-US" sz="2800" kern="0" dirty="0">
                <a:solidFill>
                  <a:prstClr val="black"/>
                </a:solidFill>
                <a:latin typeface="Calibri"/>
              </a:rPr>
              <a:t>Replace “?” with "N".</a:t>
            </a:r>
          </a:p>
        </p:txBody>
      </p:sp>
      <p:sp>
        <p:nvSpPr>
          <p:cNvPr id="14" name="TextBox 13">
            <a:extLst>
              <a:ext uri="{FF2B5EF4-FFF2-40B4-BE49-F238E27FC236}">
                <a16:creationId xmlns:a16="http://schemas.microsoft.com/office/drawing/2014/main" id="{544D5FDC-124A-43C8-F8F2-62FD00D4111A}"/>
              </a:ext>
            </a:extLst>
          </p:cNvPr>
          <p:cNvSpPr txBox="1"/>
          <p:nvPr/>
        </p:nvSpPr>
        <p:spPr>
          <a:xfrm>
            <a:off x="1524000" y="3777466"/>
            <a:ext cx="9175668" cy="671851"/>
          </a:xfrm>
          <a:prstGeom prst="rect">
            <a:avLst/>
          </a:prstGeom>
          <a:solidFill>
            <a:schemeClr val="bg1"/>
          </a:solidFill>
        </p:spPr>
        <p:txBody>
          <a:bodyPr wrap="square">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Step 5) Handling Other Missing Values</a:t>
            </a:r>
          </a:p>
        </p:txBody>
      </p:sp>
    </p:spTree>
    <p:extLst>
      <p:ext uri="{BB962C8B-B14F-4D97-AF65-F5344CB8AC3E}">
        <p14:creationId xmlns:p14="http://schemas.microsoft.com/office/powerpoint/2010/main" val="39350270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4E54AA-3788-2653-ABD7-38BA36DA6CAD}"/>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AAB11C43-958B-A7D8-0AF9-5EB0AF7AF7A6}"/>
              </a:ext>
            </a:extLst>
          </p:cNvPr>
          <p:cNvPicPr>
            <a:picLocks noChangeAspect="1"/>
          </p:cNvPicPr>
          <p:nvPr/>
        </p:nvPicPr>
        <p:blipFill>
          <a:blip r:embed="rId2"/>
          <a:srcRect b="36694"/>
          <a:stretch/>
        </p:blipFill>
        <p:spPr>
          <a:xfrm>
            <a:off x="1524000" y="857251"/>
            <a:ext cx="9144000" cy="3256141"/>
          </a:xfrm>
          <a:prstGeom prst="rect">
            <a:avLst/>
          </a:prstGeom>
        </p:spPr>
      </p:pic>
      <p:sp>
        <p:nvSpPr>
          <p:cNvPr id="4" name="object 4">
            <a:extLst>
              <a:ext uri="{FF2B5EF4-FFF2-40B4-BE49-F238E27FC236}">
                <a16:creationId xmlns:a16="http://schemas.microsoft.com/office/drawing/2014/main" id="{D6FDD4A1-273A-605A-A53E-A188DAADFB41}"/>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28</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8" name="Rectangle: Rounded Corners 7">
            <a:extLst>
              <a:ext uri="{FF2B5EF4-FFF2-40B4-BE49-F238E27FC236}">
                <a16:creationId xmlns:a16="http://schemas.microsoft.com/office/drawing/2014/main" id="{F75FF122-695A-1B16-C61B-25FF6D49570E}"/>
              </a:ext>
            </a:extLst>
          </p:cNvPr>
          <p:cNvSpPr/>
          <p:nvPr/>
        </p:nvSpPr>
        <p:spPr>
          <a:xfrm>
            <a:off x="2667000" y="1143001"/>
            <a:ext cx="381000"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7" name="Rectangle 6">
            <a:extLst>
              <a:ext uri="{FF2B5EF4-FFF2-40B4-BE49-F238E27FC236}">
                <a16:creationId xmlns:a16="http://schemas.microsoft.com/office/drawing/2014/main" id="{0D28D7A2-CFD8-8B0F-B188-E826A0695E1C}"/>
              </a:ext>
            </a:extLst>
          </p:cNvPr>
          <p:cNvSpPr>
            <a:spLocks noChangeArrowheads="1"/>
          </p:cNvSpPr>
          <p:nvPr/>
        </p:nvSpPr>
        <p:spPr bwMode="auto">
          <a:xfrm>
            <a:off x="1512205" y="4806025"/>
            <a:ext cx="9167590" cy="671851"/>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Run and Check results</a:t>
            </a:r>
            <a:endParaRPr lang="en-US" altLang="en-US" sz="2800" kern="0" dirty="0">
              <a:solidFill>
                <a:prstClr val="black"/>
              </a:solidFill>
              <a:latin typeface="Calibri"/>
            </a:endParaRPr>
          </a:p>
        </p:txBody>
      </p:sp>
      <p:sp>
        <p:nvSpPr>
          <p:cNvPr id="2" name="TextBox 1">
            <a:extLst>
              <a:ext uri="{FF2B5EF4-FFF2-40B4-BE49-F238E27FC236}">
                <a16:creationId xmlns:a16="http://schemas.microsoft.com/office/drawing/2014/main" id="{614F5E88-EED4-0D6E-AF95-21F45779F3AE}"/>
              </a:ext>
            </a:extLst>
          </p:cNvPr>
          <p:cNvSpPr txBox="1"/>
          <p:nvPr/>
        </p:nvSpPr>
        <p:spPr>
          <a:xfrm>
            <a:off x="1504127" y="4134174"/>
            <a:ext cx="9175668" cy="671851"/>
          </a:xfrm>
          <a:prstGeom prst="rect">
            <a:avLst/>
          </a:prstGeom>
          <a:solidFill>
            <a:schemeClr val="bg1"/>
          </a:solidFill>
        </p:spPr>
        <p:txBody>
          <a:bodyPr wrap="square">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Step 5) Handling Other Missing Values</a:t>
            </a:r>
          </a:p>
        </p:txBody>
      </p:sp>
    </p:spTree>
    <p:extLst>
      <p:ext uri="{BB962C8B-B14F-4D97-AF65-F5344CB8AC3E}">
        <p14:creationId xmlns:p14="http://schemas.microsoft.com/office/powerpoint/2010/main" val="221764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266A2D-3440-D30B-1503-B17F7B0FADA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1C6E3E12-4BB3-D9AE-8A77-9776E0E0684B}"/>
              </a:ext>
            </a:extLst>
          </p:cNvPr>
          <p:cNvPicPr>
            <a:picLocks noChangeAspect="1"/>
          </p:cNvPicPr>
          <p:nvPr/>
        </p:nvPicPr>
        <p:blipFill>
          <a:blip r:embed="rId2"/>
          <a:srcRect b="10166"/>
          <a:stretch/>
        </p:blipFill>
        <p:spPr>
          <a:xfrm>
            <a:off x="1535795" y="-14844"/>
            <a:ext cx="9144000" cy="4620625"/>
          </a:xfrm>
          <a:prstGeom prst="rect">
            <a:avLst/>
          </a:prstGeom>
        </p:spPr>
      </p:pic>
      <p:sp>
        <p:nvSpPr>
          <p:cNvPr id="4" name="object 4">
            <a:extLst>
              <a:ext uri="{FF2B5EF4-FFF2-40B4-BE49-F238E27FC236}">
                <a16:creationId xmlns:a16="http://schemas.microsoft.com/office/drawing/2014/main" id="{A3A46199-46BB-B5F1-0FA3-C4C554854B03}"/>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29</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8" name="Rectangle: Rounded Corners 7">
            <a:extLst>
              <a:ext uri="{FF2B5EF4-FFF2-40B4-BE49-F238E27FC236}">
                <a16:creationId xmlns:a16="http://schemas.microsoft.com/office/drawing/2014/main" id="{BE4A3CAB-7E4D-A427-581C-CC1AB3C4805E}"/>
              </a:ext>
            </a:extLst>
          </p:cNvPr>
          <p:cNvSpPr/>
          <p:nvPr/>
        </p:nvSpPr>
        <p:spPr>
          <a:xfrm>
            <a:off x="2667000" y="1143001"/>
            <a:ext cx="381000"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7" name="Rectangle 6">
            <a:extLst>
              <a:ext uri="{FF2B5EF4-FFF2-40B4-BE49-F238E27FC236}">
                <a16:creationId xmlns:a16="http://schemas.microsoft.com/office/drawing/2014/main" id="{F8DCBC4B-52E5-B504-D188-42F2E5A48164}"/>
              </a:ext>
            </a:extLst>
          </p:cNvPr>
          <p:cNvSpPr>
            <a:spLocks noChangeArrowheads="1"/>
          </p:cNvSpPr>
          <p:nvPr/>
        </p:nvSpPr>
        <p:spPr bwMode="auto">
          <a:xfrm>
            <a:off x="1512205" y="5331288"/>
            <a:ext cx="9167590" cy="671851"/>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Run and Check results: </a:t>
            </a:r>
            <a:r>
              <a:rPr lang="en-US" altLang="en-US" sz="2800" kern="0" dirty="0">
                <a:solidFill>
                  <a:prstClr val="black"/>
                </a:solidFill>
                <a:latin typeface="Calibri"/>
              </a:rPr>
              <a:t>There are no missing values!</a:t>
            </a:r>
          </a:p>
        </p:txBody>
      </p:sp>
      <p:sp>
        <p:nvSpPr>
          <p:cNvPr id="2" name="TextBox 1">
            <a:extLst>
              <a:ext uri="{FF2B5EF4-FFF2-40B4-BE49-F238E27FC236}">
                <a16:creationId xmlns:a16="http://schemas.microsoft.com/office/drawing/2014/main" id="{0B894DD6-BCCC-E4DC-4040-881B2824D25D}"/>
              </a:ext>
            </a:extLst>
          </p:cNvPr>
          <p:cNvSpPr txBox="1"/>
          <p:nvPr/>
        </p:nvSpPr>
        <p:spPr>
          <a:xfrm>
            <a:off x="1535795" y="4651512"/>
            <a:ext cx="9175668" cy="671851"/>
          </a:xfrm>
          <a:prstGeom prst="rect">
            <a:avLst/>
          </a:prstGeom>
          <a:solidFill>
            <a:schemeClr val="bg1"/>
          </a:solidFill>
        </p:spPr>
        <p:txBody>
          <a:bodyPr wrap="square">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Step 5) Handling Other Missing Values</a:t>
            </a:r>
          </a:p>
        </p:txBody>
      </p:sp>
    </p:spTree>
    <p:extLst>
      <p:ext uri="{BB962C8B-B14F-4D97-AF65-F5344CB8AC3E}">
        <p14:creationId xmlns:p14="http://schemas.microsoft.com/office/powerpoint/2010/main" val="1043185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623D6-4EB2-1EB7-1223-7BC72160D75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0D0DEEA6-0161-B927-69E9-F2FEE0A48755}"/>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3" name="object 3">
            <a:extLst>
              <a:ext uri="{FF2B5EF4-FFF2-40B4-BE49-F238E27FC236}">
                <a16:creationId xmlns:a16="http://schemas.microsoft.com/office/drawing/2014/main" id="{41D32B5D-384D-F158-8E0A-399E83487C65}"/>
              </a:ext>
            </a:extLst>
          </p:cNvPr>
          <p:cNvSpPr txBox="1"/>
          <p:nvPr/>
        </p:nvSpPr>
        <p:spPr>
          <a:xfrm>
            <a:off x="1" y="685800"/>
            <a:ext cx="10668000" cy="3174459"/>
          </a:xfrm>
          <a:prstGeom prst="rect">
            <a:avLst/>
          </a:prstGeom>
          <a:solidFill>
            <a:schemeClr val="bg1"/>
          </a:solidFill>
        </p:spPr>
        <p:txBody>
          <a:bodyPr vert="horz" wrap="square" lIns="0" tIns="9525" rIns="0" bIns="0" rtlCol="0">
            <a:spAutoFit/>
          </a:bodyPr>
          <a:lstStyle/>
          <a:p>
            <a:pPr>
              <a:lnSpc>
                <a:spcPct val="150000"/>
              </a:lnSpc>
            </a:pPr>
            <a:r>
              <a:rPr lang="en-US" sz="2800" b="1" kern="0" dirty="0">
                <a:solidFill>
                  <a:sysClr val="windowText" lastClr="000000"/>
                </a:solidFill>
                <a:latin typeface="Calibri"/>
              </a:rPr>
              <a:t>“Internet Usage and Demographics Dataset"</a:t>
            </a:r>
            <a:r>
              <a:rPr lang="en-US" sz="2800" kern="0" dirty="0">
                <a:solidFill>
                  <a:sysClr val="windowText" lastClr="000000"/>
                </a:solidFill>
                <a:latin typeface="Calibri"/>
              </a:rPr>
              <a:t>, available on </a:t>
            </a:r>
            <a:r>
              <a:rPr lang="en-US" sz="2800" kern="0" dirty="0" err="1">
                <a:solidFill>
                  <a:sysClr val="windowText" lastClr="000000"/>
                </a:solidFill>
                <a:latin typeface="Calibri"/>
              </a:rPr>
              <a:t>Github</a:t>
            </a:r>
            <a:r>
              <a:rPr lang="en-US" sz="2800" kern="0" dirty="0">
                <a:solidFill>
                  <a:sysClr val="windowText" lastClr="000000"/>
                </a:solidFill>
                <a:latin typeface="Calibri"/>
              </a:rPr>
              <a:t>. It includes information about users' demographic details (gender, race, birth year, marital status) along with their internet habits (years on the internet, hours per day, preferred browser, search engine, email service, and social media usage).</a:t>
            </a:r>
          </a:p>
        </p:txBody>
      </p:sp>
      <p:sp>
        <p:nvSpPr>
          <p:cNvPr id="2" name="object 2">
            <a:extLst>
              <a:ext uri="{FF2B5EF4-FFF2-40B4-BE49-F238E27FC236}">
                <a16:creationId xmlns:a16="http://schemas.microsoft.com/office/drawing/2014/main" id="{951836F5-7283-3701-0961-266214075E4E}"/>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spcBef>
                <a:spcPts val="100"/>
              </a:spcBef>
            </a:pPr>
            <a:r>
              <a:rPr lang="en-US" dirty="0"/>
              <a:t>Data Preparation Using RapidMiner</a:t>
            </a:r>
            <a:endParaRPr spc="-10" dirty="0"/>
          </a:p>
        </p:txBody>
      </p:sp>
      <p:pic>
        <p:nvPicPr>
          <p:cNvPr id="8" name="Picture 7">
            <a:extLst>
              <a:ext uri="{FF2B5EF4-FFF2-40B4-BE49-F238E27FC236}">
                <a16:creationId xmlns:a16="http://schemas.microsoft.com/office/drawing/2014/main" id="{24655A89-B393-09AF-8FBB-09076E5B13BE}"/>
              </a:ext>
            </a:extLst>
          </p:cNvPr>
          <p:cNvPicPr>
            <a:picLocks noChangeAspect="1"/>
          </p:cNvPicPr>
          <p:nvPr/>
        </p:nvPicPr>
        <p:blipFill>
          <a:blip r:embed="rId2"/>
          <a:srcRect t="14445" r="33333" b="44074"/>
          <a:stretch/>
        </p:blipFill>
        <p:spPr>
          <a:xfrm>
            <a:off x="4572000" y="4038600"/>
            <a:ext cx="6096000" cy="2133600"/>
          </a:xfrm>
          <a:prstGeom prst="rect">
            <a:avLst/>
          </a:prstGeom>
        </p:spPr>
      </p:pic>
    </p:spTree>
    <p:extLst>
      <p:ext uri="{BB962C8B-B14F-4D97-AF65-F5344CB8AC3E}">
        <p14:creationId xmlns:p14="http://schemas.microsoft.com/office/powerpoint/2010/main" val="2742566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831702-849C-C094-08C3-485C899B476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3C64FFF-D0BE-0EFA-6E63-3BF016B1A68C}"/>
              </a:ext>
            </a:extLst>
          </p:cNvPr>
          <p:cNvPicPr>
            <a:picLocks noChangeAspect="1"/>
          </p:cNvPicPr>
          <p:nvPr/>
        </p:nvPicPr>
        <p:blipFill>
          <a:blip r:embed="rId2"/>
          <a:srcRect b="10166"/>
          <a:stretch/>
        </p:blipFill>
        <p:spPr>
          <a:xfrm>
            <a:off x="1535795" y="-14844"/>
            <a:ext cx="9144000" cy="4620625"/>
          </a:xfrm>
          <a:prstGeom prst="rect">
            <a:avLst/>
          </a:prstGeom>
        </p:spPr>
      </p:pic>
      <p:sp>
        <p:nvSpPr>
          <p:cNvPr id="4" name="object 4">
            <a:extLst>
              <a:ext uri="{FF2B5EF4-FFF2-40B4-BE49-F238E27FC236}">
                <a16:creationId xmlns:a16="http://schemas.microsoft.com/office/drawing/2014/main" id="{A3F94B19-9DAB-32BC-19B7-DD0097A638D0}"/>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30</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8" name="Rectangle: Rounded Corners 7">
            <a:extLst>
              <a:ext uri="{FF2B5EF4-FFF2-40B4-BE49-F238E27FC236}">
                <a16:creationId xmlns:a16="http://schemas.microsoft.com/office/drawing/2014/main" id="{65DE0224-1AE9-7FCB-CA28-60D243187337}"/>
              </a:ext>
            </a:extLst>
          </p:cNvPr>
          <p:cNvSpPr/>
          <p:nvPr/>
        </p:nvSpPr>
        <p:spPr>
          <a:xfrm>
            <a:off x="2590800" y="990600"/>
            <a:ext cx="2133600"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2" name="TextBox 1">
            <a:extLst>
              <a:ext uri="{FF2B5EF4-FFF2-40B4-BE49-F238E27FC236}">
                <a16:creationId xmlns:a16="http://schemas.microsoft.com/office/drawing/2014/main" id="{36D07564-A0B4-9A9C-CDC9-005C6CC13717}"/>
              </a:ext>
            </a:extLst>
          </p:cNvPr>
          <p:cNvSpPr txBox="1"/>
          <p:nvPr/>
        </p:nvSpPr>
        <p:spPr>
          <a:xfrm>
            <a:off x="1523920" y="3749458"/>
            <a:ext cx="9175668" cy="3108543"/>
          </a:xfrm>
          <a:prstGeom prst="rect">
            <a:avLst/>
          </a:prstGeom>
          <a:solidFill>
            <a:schemeClr val="bg1"/>
          </a:solidFill>
        </p:spPr>
        <p:txBody>
          <a:bodyPr wrap="square">
            <a:spAutoFit/>
          </a:bodyPr>
          <a:lstStyle/>
          <a:p>
            <a:r>
              <a:rPr lang="en-US" sz="2800" b="1" kern="0" dirty="0">
                <a:solidFill>
                  <a:sysClr val="windowText" lastClr="000000"/>
                </a:solidFill>
                <a:latin typeface="Calibri"/>
              </a:rPr>
              <a:t>Key Points to Remember</a:t>
            </a:r>
          </a:p>
          <a:p>
            <a:pPr lvl="1" indent="-457200">
              <a:buFont typeface="Arial" panose="020B0604020202020204" pitchFamily="34" charset="0"/>
              <a:buChar char="•"/>
            </a:pPr>
            <a:r>
              <a:rPr lang="en-US" sz="2800" b="1" kern="0" dirty="0">
                <a:solidFill>
                  <a:sysClr val="windowText" lastClr="000000"/>
                </a:solidFill>
                <a:latin typeface="Calibri"/>
              </a:rPr>
              <a:t>Missing values can affect analysis</a:t>
            </a:r>
            <a:r>
              <a:rPr lang="en-US" sz="2800" kern="0" dirty="0">
                <a:solidFill>
                  <a:sysClr val="windowText" lastClr="000000"/>
                </a:solidFill>
                <a:latin typeface="Calibri"/>
              </a:rPr>
              <a:t>, so replacing them ensures cleaner data.</a:t>
            </a:r>
          </a:p>
          <a:p>
            <a:pPr lvl="1" indent="-457200">
              <a:buFont typeface="Arial" panose="020B0604020202020204" pitchFamily="34" charset="0"/>
              <a:buChar char="•"/>
            </a:pPr>
            <a:r>
              <a:rPr lang="en-US" sz="2800" b="1" kern="0" dirty="0">
                <a:solidFill>
                  <a:sysClr val="windowText" lastClr="000000"/>
                </a:solidFill>
                <a:latin typeface="Calibri"/>
              </a:rPr>
              <a:t>RapidMiner uses the term "</a:t>
            </a:r>
            <a:r>
              <a:rPr lang="en-US" sz="2800" b="1" kern="0" dirty="0" err="1">
                <a:solidFill>
                  <a:sysClr val="windowText" lastClr="000000"/>
                </a:solidFill>
                <a:latin typeface="Calibri"/>
              </a:rPr>
              <a:t>ExampleSet</a:t>
            </a:r>
            <a:r>
              <a:rPr lang="en-US" sz="2800" b="1" kern="0" dirty="0">
                <a:solidFill>
                  <a:sysClr val="windowText" lastClr="000000"/>
                </a:solidFill>
                <a:latin typeface="Calibri"/>
              </a:rPr>
              <a:t>" for data rows (observations).</a:t>
            </a:r>
            <a:endParaRPr lang="en-US" sz="2800" kern="0" dirty="0">
              <a:solidFill>
                <a:sysClr val="windowText" lastClr="000000"/>
              </a:solidFill>
              <a:latin typeface="Calibri"/>
            </a:endParaRPr>
          </a:p>
          <a:p>
            <a:pPr marL="457200" indent="-457200">
              <a:buFont typeface="Arial" panose="020B0604020202020204" pitchFamily="34" charset="0"/>
              <a:buChar char="•"/>
            </a:pPr>
            <a:r>
              <a:rPr lang="en-US" sz="2800" b="1" kern="0" dirty="0">
                <a:solidFill>
                  <a:sysClr val="windowText" lastClr="000000"/>
                </a:solidFill>
                <a:latin typeface="Calibri"/>
              </a:rPr>
              <a:t>Connecting operators correctly is important</a:t>
            </a:r>
            <a:r>
              <a:rPr lang="en-US" sz="2800" kern="0" dirty="0">
                <a:solidFill>
                  <a:sysClr val="windowText" lastClr="000000"/>
                </a:solidFill>
                <a:latin typeface="Calibri"/>
              </a:rPr>
              <a:t> for the process to run smoothly.</a:t>
            </a:r>
          </a:p>
        </p:txBody>
      </p:sp>
    </p:spTree>
    <p:extLst>
      <p:ext uri="{BB962C8B-B14F-4D97-AF65-F5344CB8AC3E}">
        <p14:creationId xmlns:p14="http://schemas.microsoft.com/office/powerpoint/2010/main" val="10429741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DC840C-D6E0-465A-E3EF-556218C8C575}"/>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9304E136-F4CA-EFB6-9445-C0B5F142B6D3}"/>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31</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7" name="TextBox 6">
            <a:extLst>
              <a:ext uri="{FF2B5EF4-FFF2-40B4-BE49-F238E27FC236}">
                <a16:creationId xmlns:a16="http://schemas.microsoft.com/office/drawing/2014/main" id="{AFD14F77-8BF7-500E-670F-FDB43C8A44C7}"/>
              </a:ext>
            </a:extLst>
          </p:cNvPr>
          <p:cNvSpPr txBox="1"/>
          <p:nvPr/>
        </p:nvSpPr>
        <p:spPr>
          <a:xfrm>
            <a:off x="1549730" y="2044006"/>
            <a:ext cx="9193400" cy="1384995"/>
          </a:xfrm>
          <a:prstGeom prst="rect">
            <a:avLst/>
          </a:prstGeom>
          <a:noFill/>
        </p:spPr>
        <p:txBody>
          <a:bodyPr wrap="square">
            <a:spAutoFit/>
          </a:bodyPr>
          <a:lstStyle/>
          <a:p>
            <a:r>
              <a:rPr lang="en-AU" sz="2800" kern="0" dirty="0">
                <a:solidFill>
                  <a:sysClr val="windowText" lastClr="000000"/>
                </a:solidFill>
                <a:latin typeface="Calibri"/>
              </a:rPr>
              <a:t>Your files might also be saved in C:\Users\...\Documents\AltairRapidMiner\AI Studio\Local Repository\data</a:t>
            </a:r>
          </a:p>
        </p:txBody>
      </p:sp>
    </p:spTree>
    <p:extLst>
      <p:ext uri="{BB962C8B-B14F-4D97-AF65-F5344CB8AC3E}">
        <p14:creationId xmlns:p14="http://schemas.microsoft.com/office/powerpoint/2010/main" val="24774256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CB90F5-CBF6-3E10-75F1-AA32F836EEA1}"/>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8E42B353-BA2C-EAE8-A05D-9F7BD01E4780}"/>
              </a:ext>
            </a:extLst>
          </p:cNvPr>
          <p:cNvSpPr txBox="1"/>
          <p:nvPr/>
        </p:nvSpPr>
        <p:spPr>
          <a:xfrm>
            <a:off x="1524000" y="2302228"/>
            <a:ext cx="9193400" cy="4549835"/>
          </a:xfrm>
          <a:prstGeom prst="rect">
            <a:avLst/>
          </a:prstGeom>
          <a:solidFill>
            <a:schemeClr val="bg1"/>
          </a:solidFill>
        </p:spPr>
        <p:txBody>
          <a:bodyPr wrap="square">
            <a:spAutoFit/>
          </a:bodyPr>
          <a:lstStyle/>
          <a:p>
            <a:pPr>
              <a:lnSpc>
                <a:spcPct val="150000"/>
              </a:lnSpc>
            </a:pPr>
            <a:r>
              <a:rPr lang="en-US" sz="2700" b="1" kern="0" dirty="0">
                <a:solidFill>
                  <a:sysClr val="windowText" lastClr="000000"/>
                </a:solidFill>
                <a:latin typeface="Calibri"/>
              </a:rPr>
              <a:t>Step 6) Steps to Clean Inconsistent Data in RapidMiner</a:t>
            </a:r>
          </a:p>
          <a:p>
            <a:pPr eaLnBrk="0" fontAlgn="base" hangingPunct="0">
              <a:lnSpc>
                <a:spcPct val="150000"/>
              </a:lnSpc>
              <a:spcBef>
                <a:spcPct val="0"/>
              </a:spcBef>
              <a:spcAft>
                <a:spcPct val="0"/>
              </a:spcAft>
            </a:pPr>
            <a:r>
              <a:rPr lang="en-US" altLang="en-US" sz="2700" b="1" kern="0" dirty="0">
                <a:solidFill>
                  <a:prstClr val="black"/>
                </a:solidFill>
                <a:latin typeface="Calibri"/>
              </a:rPr>
              <a:t>Locate the "Replace" Operator</a:t>
            </a:r>
          </a:p>
          <a:p>
            <a:pPr marL="514350" indent="-514350" eaLnBrk="0" fontAlgn="base" hangingPunct="0">
              <a:lnSpc>
                <a:spcPct val="150000"/>
              </a:lnSpc>
              <a:spcBef>
                <a:spcPct val="0"/>
              </a:spcBef>
              <a:spcAft>
                <a:spcPct val="0"/>
              </a:spcAft>
              <a:buFont typeface="+mj-lt"/>
              <a:buAutoNum type="arabicPeriod"/>
            </a:pPr>
            <a:r>
              <a:rPr lang="en-US" altLang="en-US" sz="2700" kern="0" dirty="0">
                <a:solidFill>
                  <a:prstClr val="black"/>
                </a:solidFill>
                <a:latin typeface="Calibri"/>
              </a:rPr>
              <a:t>In the </a:t>
            </a:r>
            <a:r>
              <a:rPr lang="en-US" altLang="en-US" sz="2700" b="1" kern="0" dirty="0">
                <a:solidFill>
                  <a:prstClr val="black"/>
                </a:solidFill>
                <a:latin typeface="Calibri"/>
              </a:rPr>
              <a:t>Operators panel</a:t>
            </a:r>
            <a:r>
              <a:rPr lang="en-US" altLang="en-US" sz="2700" kern="0" dirty="0">
                <a:solidFill>
                  <a:prstClr val="black"/>
                </a:solidFill>
                <a:latin typeface="Calibri"/>
              </a:rPr>
              <a:t> (left side), use the </a:t>
            </a:r>
            <a:r>
              <a:rPr lang="en-US" altLang="en-US" sz="2700" b="1" kern="0" dirty="0">
                <a:solidFill>
                  <a:prstClr val="black"/>
                </a:solidFill>
                <a:latin typeface="Calibri"/>
              </a:rPr>
              <a:t>search bar</a:t>
            </a:r>
            <a:r>
              <a:rPr lang="en-US" altLang="en-US" sz="2700" kern="0" dirty="0">
                <a:solidFill>
                  <a:prstClr val="black"/>
                </a:solidFill>
                <a:latin typeface="Calibri"/>
              </a:rPr>
              <a:t> and type Replace.</a:t>
            </a:r>
          </a:p>
          <a:p>
            <a:pPr marL="514350" indent="-514350" eaLnBrk="0" fontAlgn="base" hangingPunct="0">
              <a:lnSpc>
                <a:spcPct val="150000"/>
              </a:lnSpc>
              <a:spcBef>
                <a:spcPct val="0"/>
              </a:spcBef>
              <a:spcAft>
                <a:spcPct val="0"/>
              </a:spcAft>
              <a:buFont typeface="+mj-lt"/>
              <a:buAutoNum type="arabicPeriod"/>
            </a:pPr>
            <a:r>
              <a:rPr lang="en-US" altLang="en-US" sz="2700" kern="0" dirty="0">
                <a:solidFill>
                  <a:prstClr val="black"/>
                </a:solidFill>
                <a:latin typeface="Calibri"/>
              </a:rPr>
              <a:t>Expand the </a:t>
            </a:r>
            <a:r>
              <a:rPr lang="en-US" altLang="en-US" sz="2700" b="1" kern="0" dirty="0">
                <a:solidFill>
                  <a:prstClr val="black"/>
                </a:solidFill>
                <a:latin typeface="Calibri"/>
              </a:rPr>
              <a:t>Values</a:t>
            </a:r>
            <a:r>
              <a:rPr lang="en-US" altLang="en-US" sz="2700" kern="0" dirty="0">
                <a:solidFill>
                  <a:prstClr val="black"/>
                </a:solidFill>
                <a:latin typeface="Calibri"/>
              </a:rPr>
              <a:t> category under </a:t>
            </a:r>
            <a:r>
              <a:rPr lang="en-US" altLang="en-US" sz="2700" b="1" kern="0" dirty="0">
                <a:solidFill>
                  <a:prstClr val="black"/>
                </a:solidFill>
                <a:latin typeface="Calibri"/>
              </a:rPr>
              <a:t>Blending</a:t>
            </a:r>
            <a:r>
              <a:rPr lang="en-US" altLang="en-US" sz="2700" kern="0" dirty="0">
                <a:solidFill>
                  <a:prstClr val="black"/>
                </a:solidFill>
                <a:latin typeface="Calibri"/>
              </a:rPr>
              <a:t>.</a:t>
            </a:r>
          </a:p>
          <a:p>
            <a:pPr marL="514350" indent="-514350" eaLnBrk="0" fontAlgn="base" hangingPunct="0">
              <a:lnSpc>
                <a:spcPct val="150000"/>
              </a:lnSpc>
              <a:spcBef>
                <a:spcPct val="0"/>
              </a:spcBef>
              <a:spcAft>
                <a:spcPct val="0"/>
              </a:spcAft>
              <a:buFont typeface="+mj-lt"/>
              <a:buAutoNum type="arabicPeriod"/>
            </a:pPr>
            <a:r>
              <a:rPr lang="en-US" altLang="en-US" sz="2700" kern="0" dirty="0">
                <a:solidFill>
                  <a:prstClr val="black"/>
                </a:solidFill>
                <a:latin typeface="Calibri"/>
              </a:rPr>
              <a:t>Drag and drop the </a:t>
            </a:r>
            <a:r>
              <a:rPr lang="en-US" altLang="en-US" sz="2700" b="1" kern="0" dirty="0">
                <a:solidFill>
                  <a:prstClr val="black"/>
                </a:solidFill>
                <a:latin typeface="Calibri"/>
              </a:rPr>
              <a:t>Replace</a:t>
            </a:r>
            <a:r>
              <a:rPr lang="en-US" altLang="en-US" sz="2700" kern="0" dirty="0">
                <a:solidFill>
                  <a:prstClr val="black"/>
                </a:solidFill>
                <a:latin typeface="Calibri"/>
              </a:rPr>
              <a:t> operator into the </a:t>
            </a:r>
            <a:r>
              <a:rPr lang="en-US" altLang="en-US" sz="2700" b="1" kern="0" dirty="0">
                <a:solidFill>
                  <a:prstClr val="black"/>
                </a:solidFill>
                <a:latin typeface="Calibri"/>
              </a:rPr>
              <a:t>Process window</a:t>
            </a:r>
            <a:r>
              <a:rPr lang="en-US" altLang="en-US" sz="2700" kern="0" dirty="0">
                <a:solidFill>
                  <a:prstClr val="black"/>
                </a:solidFill>
                <a:latin typeface="Calibri"/>
              </a:rPr>
              <a:t>.</a:t>
            </a:r>
          </a:p>
        </p:txBody>
      </p:sp>
      <p:pic>
        <p:nvPicPr>
          <p:cNvPr id="9" name="Picture 8">
            <a:extLst>
              <a:ext uri="{FF2B5EF4-FFF2-40B4-BE49-F238E27FC236}">
                <a16:creationId xmlns:a16="http://schemas.microsoft.com/office/drawing/2014/main" id="{91848BA7-44C7-1FD8-3721-C659FBA548BA}"/>
              </a:ext>
            </a:extLst>
          </p:cNvPr>
          <p:cNvPicPr>
            <a:picLocks noChangeAspect="1"/>
          </p:cNvPicPr>
          <p:nvPr/>
        </p:nvPicPr>
        <p:blipFill>
          <a:blip r:embed="rId2"/>
          <a:srcRect t="35185" r="30000" b="33704"/>
          <a:stretch/>
        </p:blipFill>
        <p:spPr>
          <a:xfrm>
            <a:off x="1524000" y="18803"/>
            <a:ext cx="9144000" cy="2286000"/>
          </a:xfrm>
          <a:prstGeom prst="rect">
            <a:avLst/>
          </a:prstGeom>
        </p:spPr>
      </p:pic>
      <p:sp>
        <p:nvSpPr>
          <p:cNvPr id="4" name="object 4">
            <a:extLst>
              <a:ext uri="{FF2B5EF4-FFF2-40B4-BE49-F238E27FC236}">
                <a16:creationId xmlns:a16="http://schemas.microsoft.com/office/drawing/2014/main" id="{85F376AC-2541-4075-E708-99ACD025D1EC}"/>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32</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8" name="Rectangle: Rounded Corners 7">
            <a:extLst>
              <a:ext uri="{FF2B5EF4-FFF2-40B4-BE49-F238E27FC236}">
                <a16:creationId xmlns:a16="http://schemas.microsoft.com/office/drawing/2014/main" id="{88DF98A5-EB52-79C3-881C-A942A66BD9E7}"/>
              </a:ext>
            </a:extLst>
          </p:cNvPr>
          <p:cNvSpPr/>
          <p:nvPr/>
        </p:nvSpPr>
        <p:spPr>
          <a:xfrm>
            <a:off x="1981200" y="1905000"/>
            <a:ext cx="685800"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2" name="TextBox 1">
            <a:extLst>
              <a:ext uri="{FF2B5EF4-FFF2-40B4-BE49-F238E27FC236}">
                <a16:creationId xmlns:a16="http://schemas.microsoft.com/office/drawing/2014/main" id="{EDF587F9-7845-3941-5748-87D419F91198}"/>
              </a:ext>
            </a:extLst>
          </p:cNvPr>
          <p:cNvSpPr txBox="1"/>
          <p:nvPr/>
        </p:nvSpPr>
        <p:spPr>
          <a:xfrm>
            <a:off x="6934200" y="1066801"/>
            <a:ext cx="3733800" cy="1384995"/>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6) Handling Inconsistent Data (e.g., Twitter = 99)</a:t>
            </a:r>
            <a:endParaRPr lang="en-US" sz="2800" kern="0" dirty="0">
              <a:solidFill>
                <a:sysClr val="windowText" lastClr="000000"/>
              </a:solidFill>
              <a:latin typeface="Calibri"/>
            </a:endParaRPr>
          </a:p>
        </p:txBody>
      </p:sp>
    </p:spTree>
    <p:extLst>
      <p:ext uri="{BB962C8B-B14F-4D97-AF65-F5344CB8AC3E}">
        <p14:creationId xmlns:p14="http://schemas.microsoft.com/office/powerpoint/2010/main" val="9028510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2E7E6A-1642-CC5B-4035-6187D4540D0F}"/>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C617B51D-225D-7861-F4F2-C5A1C270454A}"/>
              </a:ext>
            </a:extLst>
          </p:cNvPr>
          <p:cNvSpPr txBox="1"/>
          <p:nvPr/>
        </p:nvSpPr>
        <p:spPr>
          <a:xfrm>
            <a:off x="1524000" y="2451795"/>
            <a:ext cx="9144000" cy="3257174"/>
          </a:xfrm>
          <a:prstGeom prst="rect">
            <a:avLst/>
          </a:prstGeom>
          <a:solidFill>
            <a:schemeClr val="bg1"/>
          </a:solidFill>
        </p:spPr>
        <p:txBody>
          <a:bodyPr wrap="square">
            <a:spAutoFit/>
          </a:bodyPr>
          <a:lstStyle/>
          <a:p>
            <a:pPr>
              <a:lnSpc>
                <a:spcPct val="150000"/>
              </a:lnSpc>
            </a:pPr>
            <a:r>
              <a:rPr lang="en-US" sz="2800" b="1" kern="0" dirty="0">
                <a:solidFill>
                  <a:sysClr val="windowText" lastClr="000000"/>
                </a:solidFill>
                <a:latin typeface="Calibri"/>
              </a:rPr>
              <a:t>Connect the Replace Operator</a:t>
            </a:r>
          </a:p>
          <a:p>
            <a:pPr marL="514350" indent="-514350">
              <a:lnSpc>
                <a:spcPct val="150000"/>
              </a:lnSpc>
              <a:buFont typeface="+mj-lt"/>
              <a:buAutoNum type="arabicPeriod"/>
            </a:pPr>
            <a:r>
              <a:rPr lang="en-US" sz="2800" kern="0" dirty="0">
                <a:solidFill>
                  <a:sysClr val="windowText" lastClr="000000"/>
                </a:solidFill>
                <a:latin typeface="Calibri"/>
              </a:rPr>
              <a:t>Connect the </a:t>
            </a:r>
            <a:r>
              <a:rPr lang="en-US" sz="2800" b="1" kern="0" dirty="0">
                <a:solidFill>
                  <a:sysClr val="windowText" lastClr="000000"/>
                </a:solidFill>
                <a:latin typeface="Calibri"/>
              </a:rPr>
              <a:t>output (out)</a:t>
            </a:r>
            <a:r>
              <a:rPr lang="en-US" sz="2800" kern="0" dirty="0">
                <a:solidFill>
                  <a:sysClr val="windowText" lastClr="000000"/>
                </a:solidFill>
                <a:latin typeface="Calibri"/>
              </a:rPr>
              <a:t> of the </a:t>
            </a:r>
            <a:r>
              <a:rPr lang="en-US" sz="2800" b="1" kern="0" dirty="0">
                <a:solidFill>
                  <a:sysClr val="windowText" lastClr="000000"/>
                </a:solidFill>
                <a:latin typeface="Calibri"/>
              </a:rPr>
              <a:t>Retrieve Internet Usage</a:t>
            </a:r>
            <a:r>
              <a:rPr lang="en-US" sz="2800" kern="0" dirty="0">
                <a:solidFill>
                  <a:sysClr val="windowText" lastClr="000000"/>
                </a:solidFill>
                <a:latin typeface="Calibri"/>
              </a:rPr>
              <a:t> operator to the </a:t>
            </a:r>
            <a:r>
              <a:rPr lang="en-US" sz="2800" b="1" kern="0" dirty="0" err="1">
                <a:solidFill>
                  <a:sysClr val="windowText" lastClr="000000"/>
                </a:solidFill>
                <a:latin typeface="Calibri"/>
              </a:rPr>
              <a:t>exa</a:t>
            </a:r>
            <a:r>
              <a:rPr lang="en-US" sz="2800" b="1" kern="0" dirty="0">
                <a:solidFill>
                  <a:sysClr val="windowText" lastClr="000000"/>
                </a:solidFill>
                <a:latin typeface="Calibri"/>
              </a:rPr>
              <a:t> (input)</a:t>
            </a:r>
            <a:r>
              <a:rPr lang="en-US" sz="2800" kern="0" dirty="0">
                <a:solidFill>
                  <a:sysClr val="windowText" lastClr="000000"/>
                </a:solidFill>
                <a:latin typeface="Calibri"/>
              </a:rPr>
              <a:t> of the </a:t>
            </a:r>
            <a:r>
              <a:rPr lang="en-US" sz="2800" b="1" kern="0" dirty="0">
                <a:solidFill>
                  <a:sysClr val="windowText" lastClr="000000"/>
                </a:solidFill>
                <a:latin typeface="Calibri"/>
              </a:rPr>
              <a:t>Replace</a:t>
            </a:r>
            <a:r>
              <a:rPr lang="en-US" sz="2800" kern="0" dirty="0">
                <a:solidFill>
                  <a:sysClr val="windowText" lastClr="000000"/>
                </a:solidFill>
                <a:latin typeface="Calibri"/>
              </a:rPr>
              <a:t> operator.</a:t>
            </a:r>
          </a:p>
          <a:p>
            <a:pPr marL="514350" indent="-514350">
              <a:lnSpc>
                <a:spcPct val="150000"/>
              </a:lnSpc>
              <a:buFont typeface="+mj-lt"/>
              <a:buAutoNum type="arabicPeriod"/>
            </a:pPr>
            <a:r>
              <a:rPr lang="en-US" sz="2800" kern="0" dirty="0">
                <a:solidFill>
                  <a:sysClr val="windowText" lastClr="000000"/>
                </a:solidFill>
                <a:latin typeface="Calibri"/>
              </a:rPr>
              <a:t>Connect the </a:t>
            </a:r>
            <a:r>
              <a:rPr lang="en-US" sz="2800" b="1" kern="0" dirty="0" err="1">
                <a:solidFill>
                  <a:sysClr val="windowText" lastClr="000000"/>
                </a:solidFill>
                <a:latin typeface="Calibri"/>
              </a:rPr>
              <a:t>exa</a:t>
            </a:r>
            <a:r>
              <a:rPr lang="en-US" sz="2800" b="1" kern="0" dirty="0">
                <a:solidFill>
                  <a:sysClr val="windowText" lastClr="000000"/>
                </a:solidFill>
                <a:latin typeface="Calibri"/>
              </a:rPr>
              <a:t> (output)</a:t>
            </a:r>
            <a:r>
              <a:rPr lang="en-US" sz="2800" kern="0" dirty="0">
                <a:solidFill>
                  <a:sysClr val="windowText" lastClr="000000"/>
                </a:solidFill>
                <a:latin typeface="Calibri"/>
              </a:rPr>
              <a:t> of the </a:t>
            </a:r>
            <a:r>
              <a:rPr lang="en-US" sz="2800" b="1" kern="0" dirty="0">
                <a:solidFill>
                  <a:sysClr val="windowText" lastClr="000000"/>
                </a:solidFill>
                <a:latin typeface="Calibri"/>
              </a:rPr>
              <a:t>Replace</a:t>
            </a:r>
            <a:r>
              <a:rPr lang="en-US" sz="2800" kern="0" dirty="0">
                <a:solidFill>
                  <a:sysClr val="windowText" lastClr="000000"/>
                </a:solidFill>
                <a:latin typeface="Calibri"/>
              </a:rPr>
              <a:t> operator to the next step (e.g., Write CSV or Results).</a:t>
            </a:r>
          </a:p>
        </p:txBody>
      </p:sp>
      <p:sp>
        <p:nvSpPr>
          <p:cNvPr id="4" name="object 4">
            <a:extLst>
              <a:ext uri="{FF2B5EF4-FFF2-40B4-BE49-F238E27FC236}">
                <a16:creationId xmlns:a16="http://schemas.microsoft.com/office/drawing/2014/main" id="{483C4D22-36AD-09EB-BA40-97B0ADF9139D}"/>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33</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3" name="TextBox 2">
            <a:extLst>
              <a:ext uri="{FF2B5EF4-FFF2-40B4-BE49-F238E27FC236}">
                <a16:creationId xmlns:a16="http://schemas.microsoft.com/office/drawing/2014/main" id="{5551F4E5-9829-F605-F5EC-E225F61FACAB}"/>
              </a:ext>
            </a:extLst>
          </p:cNvPr>
          <p:cNvSpPr txBox="1"/>
          <p:nvPr/>
        </p:nvSpPr>
        <p:spPr>
          <a:xfrm>
            <a:off x="6934200" y="1066801"/>
            <a:ext cx="3733800" cy="1384995"/>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6) Handling Inconsistent Data (e.g., Twitter = 99)</a:t>
            </a:r>
            <a:endParaRPr lang="en-US" sz="2800" kern="0" dirty="0">
              <a:solidFill>
                <a:sysClr val="windowText" lastClr="000000"/>
              </a:solidFill>
              <a:latin typeface="Calibri"/>
            </a:endParaRPr>
          </a:p>
        </p:txBody>
      </p:sp>
      <p:pic>
        <p:nvPicPr>
          <p:cNvPr id="6" name="Picture 5">
            <a:extLst>
              <a:ext uri="{FF2B5EF4-FFF2-40B4-BE49-F238E27FC236}">
                <a16:creationId xmlns:a16="http://schemas.microsoft.com/office/drawing/2014/main" id="{08AF621B-B652-0E05-45BA-019D5BF06728}"/>
              </a:ext>
            </a:extLst>
          </p:cNvPr>
          <p:cNvPicPr>
            <a:picLocks noChangeAspect="1"/>
          </p:cNvPicPr>
          <p:nvPr/>
        </p:nvPicPr>
        <p:blipFill>
          <a:blip r:embed="rId2"/>
          <a:srcRect l="23333" t="36010" r="32500" b="33704"/>
          <a:stretch/>
        </p:blipFill>
        <p:spPr>
          <a:xfrm>
            <a:off x="1524000" y="17814"/>
            <a:ext cx="5410200" cy="2086857"/>
          </a:xfrm>
          <a:prstGeom prst="rect">
            <a:avLst/>
          </a:prstGeom>
        </p:spPr>
      </p:pic>
    </p:spTree>
    <p:extLst>
      <p:ext uri="{BB962C8B-B14F-4D97-AF65-F5344CB8AC3E}">
        <p14:creationId xmlns:p14="http://schemas.microsoft.com/office/powerpoint/2010/main" val="1413661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7F991-228E-EF03-1C3D-CB4752C6EFBD}"/>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9319D483-9E41-3ABC-9713-CED5F681EE63}"/>
              </a:ext>
            </a:extLst>
          </p:cNvPr>
          <p:cNvSpPr txBox="1"/>
          <p:nvPr/>
        </p:nvSpPr>
        <p:spPr>
          <a:xfrm>
            <a:off x="1524000" y="797511"/>
            <a:ext cx="9144000" cy="5262979"/>
          </a:xfrm>
          <a:prstGeom prst="rect">
            <a:avLst/>
          </a:prstGeom>
          <a:solidFill>
            <a:schemeClr val="bg1"/>
          </a:solidFill>
        </p:spPr>
        <p:txBody>
          <a:bodyPr wrap="square">
            <a:spAutoFit/>
          </a:bodyPr>
          <a:lstStyle/>
          <a:p>
            <a:pPr eaLnBrk="0" fontAlgn="base" hangingPunct="0">
              <a:spcBef>
                <a:spcPct val="0"/>
              </a:spcBef>
              <a:spcAft>
                <a:spcPct val="0"/>
              </a:spcAft>
            </a:pPr>
            <a:r>
              <a:rPr lang="en-US" altLang="en-US" sz="2800" b="1" kern="0" dirty="0">
                <a:solidFill>
                  <a:prstClr val="black"/>
                </a:solidFill>
                <a:latin typeface="Calibri"/>
              </a:rPr>
              <a:t>Configure the Replace Operator</a:t>
            </a:r>
          </a:p>
          <a:p>
            <a:pPr marL="514350" indent="-514350" eaLnBrk="0" fontAlgn="base" hangingPunct="0">
              <a:spcBef>
                <a:spcPct val="0"/>
              </a:spcBef>
              <a:spcAft>
                <a:spcPct val="0"/>
              </a:spcAft>
              <a:buFont typeface="+mj-lt"/>
              <a:buAutoNum type="arabicPeriod"/>
            </a:pPr>
            <a:r>
              <a:rPr lang="en-US" altLang="en-US" sz="2800" kern="0" dirty="0">
                <a:solidFill>
                  <a:prstClr val="black"/>
                </a:solidFill>
                <a:latin typeface="Calibri"/>
              </a:rPr>
              <a:t>Click on the </a:t>
            </a:r>
            <a:r>
              <a:rPr lang="en-US" altLang="en-US" sz="2800" b="1" kern="0" dirty="0">
                <a:solidFill>
                  <a:prstClr val="black"/>
                </a:solidFill>
                <a:latin typeface="Calibri"/>
              </a:rPr>
              <a:t>Replace</a:t>
            </a:r>
            <a:r>
              <a:rPr lang="en-US" altLang="en-US" sz="2800" kern="0" dirty="0">
                <a:solidFill>
                  <a:prstClr val="black"/>
                </a:solidFill>
                <a:latin typeface="Calibri"/>
              </a:rPr>
              <a:t> operator.</a:t>
            </a:r>
          </a:p>
          <a:p>
            <a:pPr marL="514350" indent="-514350" eaLnBrk="0" fontAlgn="base" hangingPunct="0">
              <a:spcBef>
                <a:spcPct val="0"/>
              </a:spcBef>
              <a:spcAft>
                <a:spcPct val="0"/>
              </a:spcAft>
              <a:buFont typeface="+mj-lt"/>
              <a:buAutoNum type="arabicPeriod"/>
            </a:pPr>
            <a:r>
              <a:rPr lang="en-US" altLang="en-US" sz="2800" kern="0" dirty="0">
                <a:solidFill>
                  <a:prstClr val="black"/>
                </a:solidFill>
                <a:latin typeface="Calibri"/>
              </a:rPr>
              <a:t>In the </a:t>
            </a:r>
            <a:r>
              <a:rPr lang="en-US" altLang="en-US" sz="2800" b="1" kern="0" dirty="0">
                <a:solidFill>
                  <a:prstClr val="black"/>
                </a:solidFill>
                <a:latin typeface="Calibri"/>
              </a:rPr>
              <a:t>Parameters</a:t>
            </a:r>
            <a:r>
              <a:rPr lang="en-US" altLang="en-US" sz="2800" kern="0" dirty="0">
                <a:solidFill>
                  <a:prstClr val="black"/>
                </a:solidFill>
                <a:latin typeface="Calibri"/>
              </a:rPr>
              <a:t> panel on the right:</a:t>
            </a:r>
          </a:p>
          <a:p>
            <a:pPr marL="914400" lvl="1"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Select Attribute Filter Type</a:t>
            </a:r>
            <a:r>
              <a:rPr lang="en-US" altLang="en-US" sz="2800" kern="0" dirty="0">
                <a:solidFill>
                  <a:prstClr val="black"/>
                </a:solidFill>
                <a:latin typeface="Calibri"/>
              </a:rPr>
              <a:t>: Choose Single.</a:t>
            </a:r>
          </a:p>
          <a:p>
            <a:pPr marL="914400" lvl="1"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Choose the Column</a:t>
            </a:r>
            <a:r>
              <a:rPr lang="en-US" altLang="en-US" sz="2800" kern="0" dirty="0">
                <a:solidFill>
                  <a:prstClr val="black"/>
                </a:solidFill>
                <a:latin typeface="Calibri"/>
              </a:rPr>
              <a:t>: Select the column where you want to replace values (e.g., "Twitter").</a:t>
            </a:r>
          </a:p>
          <a:p>
            <a:pPr marL="914400" lvl="1"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Find What</a:t>
            </a:r>
            <a:r>
              <a:rPr lang="en-US" altLang="en-US" sz="2800" kern="0" dirty="0">
                <a:solidFill>
                  <a:prstClr val="black"/>
                </a:solidFill>
                <a:latin typeface="Calibri"/>
              </a:rPr>
              <a:t>: Enter 99 (or any inconsistent value that needs replacement).</a:t>
            </a:r>
          </a:p>
          <a:p>
            <a:pPr marL="914400" lvl="1"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Replace With</a:t>
            </a:r>
            <a:r>
              <a:rPr lang="en-US" altLang="en-US" sz="2800" kern="0" dirty="0">
                <a:solidFill>
                  <a:prstClr val="black"/>
                </a:solidFill>
                <a:latin typeface="Calibri"/>
              </a:rPr>
              <a:t>: Enter "N" (or another appropriate standardized value).</a:t>
            </a:r>
          </a:p>
          <a:p>
            <a:pPr marL="914400" lvl="1"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Enable </a:t>
            </a:r>
            <a:r>
              <a:rPr lang="en-US" altLang="en-US" sz="2800" b="1" kern="0" dirty="0">
                <a:solidFill>
                  <a:prstClr val="black"/>
                </a:solidFill>
                <a:latin typeface="Calibri"/>
              </a:rPr>
              <a:t>Regular Expression</a:t>
            </a:r>
            <a:r>
              <a:rPr lang="en-US" altLang="en-US" sz="2800" kern="0" dirty="0">
                <a:solidFill>
                  <a:prstClr val="black"/>
                </a:solidFill>
                <a:latin typeface="Calibri"/>
              </a:rPr>
              <a:t> only if using patterns to find values.</a:t>
            </a:r>
          </a:p>
        </p:txBody>
      </p:sp>
      <p:sp>
        <p:nvSpPr>
          <p:cNvPr id="4" name="object 4">
            <a:extLst>
              <a:ext uri="{FF2B5EF4-FFF2-40B4-BE49-F238E27FC236}">
                <a16:creationId xmlns:a16="http://schemas.microsoft.com/office/drawing/2014/main" id="{7826306E-C4C9-5F50-7FB0-B02940F8755F}"/>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34</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Tree>
    <p:extLst>
      <p:ext uri="{BB962C8B-B14F-4D97-AF65-F5344CB8AC3E}">
        <p14:creationId xmlns:p14="http://schemas.microsoft.com/office/powerpoint/2010/main" val="41964152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C8975F-B14D-810F-BCA6-29989106CC26}"/>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4F005F05-1B9B-DAC1-3C4E-8BCC225BAA66}"/>
              </a:ext>
            </a:extLst>
          </p:cNvPr>
          <p:cNvSpPr txBox="1"/>
          <p:nvPr/>
        </p:nvSpPr>
        <p:spPr>
          <a:xfrm>
            <a:off x="1524000" y="297542"/>
            <a:ext cx="9144000" cy="3257174"/>
          </a:xfrm>
          <a:prstGeom prst="rect">
            <a:avLst/>
          </a:prstGeom>
          <a:solidFill>
            <a:schemeClr val="bg1"/>
          </a:solidFill>
        </p:spPr>
        <p:txBody>
          <a:bodyPr wrap="square">
            <a:spAutoFit/>
          </a:bodyPr>
          <a:lstStyle/>
          <a:p>
            <a:pPr eaLnBrk="0" fontAlgn="base" hangingPunct="0">
              <a:lnSpc>
                <a:spcPct val="150000"/>
              </a:lnSpc>
              <a:spcBef>
                <a:spcPct val="0"/>
              </a:spcBef>
              <a:spcAft>
                <a:spcPct val="0"/>
              </a:spcAft>
            </a:pPr>
            <a:r>
              <a:rPr lang="en-US" altLang="en-US" sz="2800" b="1" kern="0" dirty="0">
                <a:solidFill>
                  <a:prstClr val="black"/>
                </a:solidFill>
                <a:latin typeface="Calibri"/>
              </a:rPr>
              <a:t>Run the Process</a:t>
            </a:r>
          </a:p>
          <a:p>
            <a:pPr marL="514350" indent="-514350" eaLnBrk="0" fontAlgn="base" hangingPunct="0">
              <a:lnSpc>
                <a:spcPct val="150000"/>
              </a:lnSpc>
              <a:spcBef>
                <a:spcPct val="0"/>
              </a:spcBef>
              <a:spcAft>
                <a:spcPct val="0"/>
              </a:spcAft>
              <a:buFont typeface="+mj-lt"/>
              <a:buAutoNum type="arabicPeriod"/>
            </a:pPr>
            <a:r>
              <a:rPr lang="en-US" altLang="en-US" sz="2800" kern="0" dirty="0">
                <a:solidFill>
                  <a:prstClr val="black"/>
                </a:solidFill>
                <a:latin typeface="Calibri"/>
              </a:rPr>
              <a:t>Click the </a:t>
            </a:r>
            <a:r>
              <a:rPr lang="en-US" altLang="en-US" sz="2800" b="1" kern="0" dirty="0">
                <a:solidFill>
                  <a:prstClr val="black"/>
                </a:solidFill>
                <a:latin typeface="Calibri"/>
              </a:rPr>
              <a:t>Run (▶️) button</a:t>
            </a:r>
            <a:r>
              <a:rPr lang="en-US" altLang="en-US" sz="2800" kern="0" dirty="0">
                <a:solidFill>
                  <a:prstClr val="black"/>
                </a:solidFill>
                <a:latin typeface="Calibri"/>
              </a:rPr>
              <a:t> at the top.</a:t>
            </a:r>
          </a:p>
          <a:p>
            <a:pPr marL="514350" indent="-514350" eaLnBrk="0" fontAlgn="base" hangingPunct="0">
              <a:lnSpc>
                <a:spcPct val="150000"/>
              </a:lnSpc>
              <a:spcBef>
                <a:spcPct val="0"/>
              </a:spcBef>
              <a:spcAft>
                <a:spcPct val="0"/>
              </a:spcAft>
              <a:buFont typeface="+mj-lt"/>
              <a:buAutoNum type="arabicPeriod"/>
            </a:pPr>
            <a:r>
              <a:rPr lang="en-US" altLang="en-US" sz="2800" kern="0" dirty="0">
                <a:solidFill>
                  <a:prstClr val="black"/>
                </a:solidFill>
                <a:latin typeface="Calibri"/>
              </a:rPr>
              <a:t>Once the process completes, go to the </a:t>
            </a:r>
            <a:r>
              <a:rPr lang="en-US" altLang="en-US" sz="2800" b="1" kern="0" dirty="0">
                <a:solidFill>
                  <a:prstClr val="black"/>
                </a:solidFill>
                <a:latin typeface="Calibri"/>
              </a:rPr>
              <a:t>Results tab</a:t>
            </a:r>
            <a:r>
              <a:rPr lang="en-US" altLang="en-US" sz="2800" kern="0" dirty="0">
                <a:solidFill>
                  <a:prstClr val="black"/>
                </a:solidFill>
                <a:latin typeface="Calibri"/>
              </a:rPr>
              <a:t>.</a:t>
            </a:r>
          </a:p>
          <a:p>
            <a:pPr marL="514350" indent="-514350" eaLnBrk="0" fontAlgn="base" hangingPunct="0">
              <a:lnSpc>
                <a:spcPct val="150000"/>
              </a:lnSpc>
              <a:spcBef>
                <a:spcPct val="0"/>
              </a:spcBef>
              <a:spcAft>
                <a:spcPct val="0"/>
              </a:spcAft>
              <a:buFont typeface="+mj-lt"/>
              <a:buAutoNum type="arabicPeriod"/>
            </a:pPr>
            <a:r>
              <a:rPr lang="en-US" altLang="en-US" sz="2800" kern="0" dirty="0">
                <a:solidFill>
                  <a:prstClr val="black"/>
                </a:solidFill>
                <a:latin typeface="Calibri"/>
              </a:rPr>
              <a:t>Verify that all 99 values in the </a:t>
            </a:r>
            <a:r>
              <a:rPr lang="en-US" altLang="en-US" sz="2800" b="1" kern="0" dirty="0">
                <a:solidFill>
                  <a:prstClr val="black"/>
                </a:solidFill>
                <a:latin typeface="Calibri"/>
              </a:rPr>
              <a:t>Twitter</a:t>
            </a:r>
            <a:r>
              <a:rPr lang="en-US" altLang="en-US" sz="2800" kern="0" dirty="0">
                <a:solidFill>
                  <a:prstClr val="black"/>
                </a:solidFill>
                <a:latin typeface="Calibri"/>
              </a:rPr>
              <a:t> column are replaced with "N". </a:t>
            </a:r>
          </a:p>
        </p:txBody>
      </p:sp>
      <p:sp>
        <p:nvSpPr>
          <p:cNvPr id="4" name="object 4">
            <a:extLst>
              <a:ext uri="{FF2B5EF4-FFF2-40B4-BE49-F238E27FC236}">
                <a16:creationId xmlns:a16="http://schemas.microsoft.com/office/drawing/2014/main" id="{1E03D09D-11DD-0522-D452-4B5F0E916DDE}"/>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35</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pic>
        <p:nvPicPr>
          <p:cNvPr id="5" name="Picture 4">
            <a:extLst>
              <a:ext uri="{FF2B5EF4-FFF2-40B4-BE49-F238E27FC236}">
                <a16:creationId xmlns:a16="http://schemas.microsoft.com/office/drawing/2014/main" id="{7184F686-F608-33E0-9FD7-FC06438A33BC}"/>
              </a:ext>
            </a:extLst>
          </p:cNvPr>
          <p:cNvPicPr>
            <a:picLocks noChangeAspect="1"/>
          </p:cNvPicPr>
          <p:nvPr/>
        </p:nvPicPr>
        <p:blipFill>
          <a:blip r:embed="rId2"/>
          <a:srcRect b="51481"/>
          <a:stretch/>
        </p:blipFill>
        <p:spPr>
          <a:xfrm>
            <a:off x="1524000" y="3554716"/>
            <a:ext cx="9144000" cy="2495550"/>
          </a:xfrm>
          <a:prstGeom prst="rect">
            <a:avLst/>
          </a:prstGeom>
        </p:spPr>
      </p:pic>
      <p:sp>
        <p:nvSpPr>
          <p:cNvPr id="6" name="Rectangle: Rounded Corners 5">
            <a:extLst>
              <a:ext uri="{FF2B5EF4-FFF2-40B4-BE49-F238E27FC236}">
                <a16:creationId xmlns:a16="http://schemas.microsoft.com/office/drawing/2014/main" id="{27D968D5-2C24-1CD9-BC61-264FC82E8EE1}"/>
              </a:ext>
            </a:extLst>
          </p:cNvPr>
          <p:cNvSpPr/>
          <p:nvPr/>
        </p:nvSpPr>
        <p:spPr>
          <a:xfrm>
            <a:off x="2655125" y="3828591"/>
            <a:ext cx="533400" cy="3048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37531710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0530E2-47E2-34FC-EF7C-08810E9DBC2C}"/>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EA46743E-1D4E-320B-9B55-B70DDFFEB2BE}"/>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36</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TextBox 1">
            <a:extLst>
              <a:ext uri="{FF2B5EF4-FFF2-40B4-BE49-F238E27FC236}">
                <a16:creationId xmlns:a16="http://schemas.microsoft.com/office/drawing/2014/main" id="{64AAB62B-256D-7BC4-5274-FCF450669EAF}"/>
              </a:ext>
            </a:extLst>
          </p:cNvPr>
          <p:cNvSpPr txBox="1"/>
          <p:nvPr/>
        </p:nvSpPr>
        <p:spPr>
          <a:xfrm>
            <a:off x="1535796" y="2093601"/>
            <a:ext cx="9175668"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7) Save the Cleaned Dataset in RapidMiner</a:t>
            </a:r>
            <a:endParaRPr lang="en-US" sz="2800" kern="0" dirty="0">
              <a:solidFill>
                <a:sysClr val="windowText" lastClr="000000"/>
              </a:solidFill>
              <a:latin typeface="Calibri"/>
            </a:endParaRPr>
          </a:p>
        </p:txBody>
      </p:sp>
      <p:sp>
        <p:nvSpPr>
          <p:cNvPr id="6" name="Rectangle 1">
            <a:extLst>
              <a:ext uri="{FF2B5EF4-FFF2-40B4-BE49-F238E27FC236}">
                <a16:creationId xmlns:a16="http://schemas.microsoft.com/office/drawing/2014/main" id="{485E0F46-1BF6-B9D9-F746-B129F16144F5}"/>
              </a:ext>
            </a:extLst>
          </p:cNvPr>
          <p:cNvSpPr>
            <a:spLocks noChangeArrowheads="1"/>
          </p:cNvSpPr>
          <p:nvPr/>
        </p:nvSpPr>
        <p:spPr bwMode="auto">
          <a:xfrm>
            <a:off x="1535796" y="2621770"/>
            <a:ext cx="9120410" cy="4401205"/>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514350" indent="-514350" eaLnBrk="0" fontAlgn="base" hangingPunct="0">
              <a:spcBef>
                <a:spcPct val="0"/>
              </a:spcBef>
              <a:spcAft>
                <a:spcPct val="0"/>
              </a:spcAft>
              <a:buFont typeface="+mj-lt"/>
              <a:buAutoNum type="arabicPeriod"/>
            </a:pPr>
            <a:r>
              <a:rPr lang="en-US" altLang="en-US" sz="2800" b="1" kern="0" dirty="0">
                <a:solidFill>
                  <a:prstClr val="black"/>
                </a:solidFill>
                <a:latin typeface="Calibri"/>
              </a:rPr>
              <a:t>Go to the "Results" Tab</a:t>
            </a:r>
            <a:r>
              <a:rPr lang="en-US" altLang="en-US" sz="2800" kern="0" dirty="0">
                <a:solidFill>
                  <a:prstClr val="black"/>
                </a:solidFill>
                <a:latin typeface="Calibri"/>
              </a:rPr>
              <a:t> (which you are already in).</a:t>
            </a:r>
          </a:p>
          <a:p>
            <a:pPr marL="514350" indent="-514350" eaLnBrk="0" fontAlgn="base" hangingPunct="0">
              <a:spcBef>
                <a:spcPct val="0"/>
              </a:spcBef>
              <a:spcAft>
                <a:spcPct val="0"/>
              </a:spcAft>
              <a:buFont typeface="+mj-lt"/>
              <a:buAutoNum type="arabicPeriod"/>
            </a:pPr>
            <a:r>
              <a:rPr lang="en-US" altLang="en-US" sz="2800" b="1" kern="0" dirty="0">
                <a:solidFill>
                  <a:prstClr val="black"/>
                </a:solidFill>
                <a:latin typeface="Calibri"/>
              </a:rPr>
              <a:t>Click on the Save Icon</a:t>
            </a:r>
            <a:r>
              <a:rPr lang="en-US" altLang="en-US" sz="2800" kern="0" dirty="0">
                <a:solidFill>
                  <a:prstClr val="black"/>
                </a:solidFill>
                <a:latin typeface="Calibri"/>
              </a:rPr>
              <a:t> (Disk icon at the top of the Results tab).</a:t>
            </a:r>
          </a:p>
          <a:p>
            <a:pPr marL="514350" indent="-514350" eaLnBrk="0" fontAlgn="base" hangingPunct="0">
              <a:spcBef>
                <a:spcPct val="0"/>
              </a:spcBef>
              <a:spcAft>
                <a:spcPct val="0"/>
              </a:spcAft>
              <a:buFont typeface="+mj-lt"/>
              <a:buAutoNum type="arabicPeriod"/>
            </a:pPr>
            <a:r>
              <a:rPr lang="en-US" altLang="en-US" sz="2800" b="1" kern="0" dirty="0">
                <a:solidFill>
                  <a:prstClr val="black"/>
                </a:solidFill>
                <a:latin typeface="Calibri"/>
              </a:rPr>
              <a:t>Click on Save Process As</a:t>
            </a:r>
          </a:p>
          <a:p>
            <a:pPr marL="514350" indent="-514350" eaLnBrk="0" fontAlgn="base" hangingPunct="0">
              <a:spcBef>
                <a:spcPct val="0"/>
              </a:spcBef>
              <a:spcAft>
                <a:spcPct val="0"/>
              </a:spcAft>
              <a:buFont typeface="+mj-lt"/>
              <a:buAutoNum type="arabicPeriod"/>
            </a:pPr>
            <a:r>
              <a:rPr lang="en-US" altLang="en-US" sz="2800" b="1" kern="0" dirty="0">
                <a:solidFill>
                  <a:prstClr val="black"/>
                </a:solidFill>
                <a:latin typeface="Calibri"/>
              </a:rPr>
              <a:t>Choose the Save Location</a:t>
            </a:r>
            <a:r>
              <a:rPr lang="en-US" altLang="en-US" sz="2800" kern="0" dirty="0">
                <a:solidFill>
                  <a:prstClr val="black"/>
                </a:solidFill>
                <a:latin typeface="Calibri"/>
              </a:rPr>
              <a:t>:</a:t>
            </a:r>
          </a:p>
          <a:p>
            <a:pPr marL="808038"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In the </a:t>
            </a:r>
            <a:r>
              <a:rPr lang="en-US" altLang="en-US" sz="2800" b="1" kern="0" dirty="0">
                <a:solidFill>
                  <a:prstClr val="black"/>
                </a:solidFill>
                <a:latin typeface="Calibri"/>
              </a:rPr>
              <a:t>Repository panel</a:t>
            </a:r>
            <a:r>
              <a:rPr lang="en-US" altLang="en-US" sz="2800" kern="0" dirty="0">
                <a:solidFill>
                  <a:prstClr val="black"/>
                </a:solidFill>
                <a:latin typeface="Calibri"/>
              </a:rPr>
              <a:t>, go to Local Repository → data.</a:t>
            </a:r>
          </a:p>
          <a:p>
            <a:pPr marL="808038"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Click </a:t>
            </a:r>
            <a:r>
              <a:rPr lang="en-US" altLang="en-US" sz="2800" b="1" kern="0" dirty="0">
                <a:solidFill>
                  <a:prstClr val="black"/>
                </a:solidFill>
                <a:latin typeface="Calibri"/>
              </a:rPr>
              <a:t>"Save As"</a:t>
            </a:r>
            <a:r>
              <a:rPr lang="en-US" altLang="en-US" sz="2800" kern="0" dirty="0">
                <a:solidFill>
                  <a:prstClr val="black"/>
                </a:solidFill>
                <a:latin typeface="Calibri"/>
              </a:rPr>
              <a:t> and enter a new name (e.g., </a:t>
            </a:r>
            <a:r>
              <a:rPr lang="en-US" altLang="en-US" sz="2800" kern="0" dirty="0" err="1">
                <a:solidFill>
                  <a:prstClr val="black"/>
                </a:solidFill>
                <a:latin typeface="Calibri"/>
              </a:rPr>
              <a:t>Cleaned_Internet_Usage_Dataset</a:t>
            </a:r>
            <a:r>
              <a:rPr lang="en-US" altLang="en-US" sz="2800" kern="0" dirty="0">
                <a:solidFill>
                  <a:prstClr val="black"/>
                </a:solidFill>
                <a:latin typeface="Calibri"/>
              </a:rPr>
              <a:t>).</a:t>
            </a:r>
          </a:p>
          <a:p>
            <a:pPr marL="808038"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Make sure the </a:t>
            </a:r>
            <a:r>
              <a:rPr lang="en-US" altLang="en-US" sz="2800" b="1" kern="0" dirty="0">
                <a:solidFill>
                  <a:prstClr val="black"/>
                </a:solidFill>
                <a:latin typeface="Calibri"/>
              </a:rPr>
              <a:t>file format is .csv</a:t>
            </a:r>
            <a:r>
              <a:rPr lang="en-US" altLang="en-US" sz="2800" kern="0" dirty="0">
                <a:solidFill>
                  <a:prstClr val="black"/>
                </a:solidFill>
                <a:latin typeface="Calibri"/>
              </a:rPr>
              <a:t> or another preferred format.</a:t>
            </a:r>
          </a:p>
        </p:txBody>
      </p:sp>
      <p:pic>
        <p:nvPicPr>
          <p:cNvPr id="9" name="Picture 8">
            <a:extLst>
              <a:ext uri="{FF2B5EF4-FFF2-40B4-BE49-F238E27FC236}">
                <a16:creationId xmlns:a16="http://schemas.microsoft.com/office/drawing/2014/main" id="{0CB53293-DA2C-500B-24B2-3C4190453E17}"/>
              </a:ext>
            </a:extLst>
          </p:cNvPr>
          <p:cNvPicPr>
            <a:picLocks noChangeAspect="1"/>
          </p:cNvPicPr>
          <p:nvPr/>
        </p:nvPicPr>
        <p:blipFill>
          <a:blip r:embed="rId2"/>
          <a:srcRect b="65790"/>
          <a:stretch/>
        </p:blipFill>
        <p:spPr>
          <a:xfrm>
            <a:off x="1551630" y="331557"/>
            <a:ext cx="9144000" cy="1759571"/>
          </a:xfrm>
          <a:prstGeom prst="rect">
            <a:avLst/>
          </a:prstGeom>
        </p:spPr>
      </p:pic>
      <p:sp>
        <p:nvSpPr>
          <p:cNvPr id="10" name="Rectangle: Rounded Corners 9">
            <a:extLst>
              <a:ext uri="{FF2B5EF4-FFF2-40B4-BE49-F238E27FC236}">
                <a16:creationId xmlns:a16="http://schemas.microsoft.com/office/drawing/2014/main" id="{74AC3470-7238-8FBF-1CCC-961642BCEFE4}"/>
              </a:ext>
            </a:extLst>
          </p:cNvPr>
          <p:cNvSpPr/>
          <p:nvPr/>
        </p:nvSpPr>
        <p:spPr>
          <a:xfrm>
            <a:off x="2133600" y="609600"/>
            <a:ext cx="1524000" cy="609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30612732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9D21B8-F215-E69F-1C8B-0CA358708763}"/>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F3269C7-EF3F-9414-321F-61AB17B40612}"/>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37</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6" name="Rectangle 1">
            <a:extLst>
              <a:ext uri="{FF2B5EF4-FFF2-40B4-BE49-F238E27FC236}">
                <a16:creationId xmlns:a16="http://schemas.microsoft.com/office/drawing/2014/main" id="{B1500AD1-B018-E600-F450-4D9F95B8500C}"/>
              </a:ext>
            </a:extLst>
          </p:cNvPr>
          <p:cNvSpPr>
            <a:spLocks noChangeArrowheads="1"/>
          </p:cNvSpPr>
          <p:nvPr/>
        </p:nvSpPr>
        <p:spPr bwMode="auto">
          <a:xfrm>
            <a:off x="1524000" y="2628126"/>
            <a:ext cx="9120410" cy="4401205"/>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514350" indent="-514350" eaLnBrk="0" fontAlgn="base" hangingPunct="0">
              <a:spcBef>
                <a:spcPct val="0"/>
              </a:spcBef>
              <a:spcAft>
                <a:spcPct val="0"/>
              </a:spcAft>
              <a:buFont typeface="+mj-lt"/>
              <a:buAutoNum type="arabicPeriod"/>
            </a:pPr>
            <a:r>
              <a:rPr lang="en-US" altLang="en-US" sz="2800" b="1" kern="0" dirty="0">
                <a:solidFill>
                  <a:prstClr val="black"/>
                </a:solidFill>
                <a:latin typeface="Calibri"/>
              </a:rPr>
              <a:t>Go to the "Results" Tab</a:t>
            </a:r>
            <a:r>
              <a:rPr lang="en-US" altLang="en-US" sz="2800" kern="0" dirty="0">
                <a:solidFill>
                  <a:prstClr val="black"/>
                </a:solidFill>
                <a:latin typeface="Calibri"/>
              </a:rPr>
              <a:t> (which you are already in).</a:t>
            </a:r>
          </a:p>
          <a:p>
            <a:pPr marL="514350" indent="-514350" eaLnBrk="0" fontAlgn="base" hangingPunct="0">
              <a:spcBef>
                <a:spcPct val="0"/>
              </a:spcBef>
              <a:spcAft>
                <a:spcPct val="0"/>
              </a:spcAft>
              <a:buFont typeface="+mj-lt"/>
              <a:buAutoNum type="arabicPeriod"/>
            </a:pPr>
            <a:r>
              <a:rPr lang="en-US" altLang="en-US" sz="2800" b="1" kern="0" dirty="0">
                <a:solidFill>
                  <a:prstClr val="black"/>
                </a:solidFill>
                <a:latin typeface="Calibri"/>
              </a:rPr>
              <a:t>Click on the Save Icon</a:t>
            </a:r>
            <a:r>
              <a:rPr lang="en-US" altLang="en-US" sz="2800" kern="0" dirty="0">
                <a:solidFill>
                  <a:prstClr val="black"/>
                </a:solidFill>
                <a:latin typeface="Calibri"/>
              </a:rPr>
              <a:t> (Disk icon at the top of the Results tab).</a:t>
            </a:r>
          </a:p>
          <a:p>
            <a:pPr marL="514350" indent="-514350" eaLnBrk="0" fontAlgn="base" hangingPunct="0">
              <a:spcBef>
                <a:spcPct val="0"/>
              </a:spcBef>
              <a:spcAft>
                <a:spcPct val="0"/>
              </a:spcAft>
              <a:buFont typeface="+mj-lt"/>
              <a:buAutoNum type="arabicPeriod"/>
            </a:pPr>
            <a:r>
              <a:rPr lang="en-US" altLang="en-US" sz="2800" b="1" kern="0" dirty="0">
                <a:solidFill>
                  <a:prstClr val="black"/>
                </a:solidFill>
                <a:latin typeface="Calibri"/>
              </a:rPr>
              <a:t>Click on Save Process As</a:t>
            </a:r>
          </a:p>
          <a:p>
            <a:pPr marL="514350" indent="-514350" eaLnBrk="0" fontAlgn="base" hangingPunct="0">
              <a:spcBef>
                <a:spcPct val="0"/>
              </a:spcBef>
              <a:spcAft>
                <a:spcPct val="0"/>
              </a:spcAft>
              <a:buFont typeface="+mj-lt"/>
              <a:buAutoNum type="arabicPeriod"/>
            </a:pPr>
            <a:r>
              <a:rPr lang="en-US" altLang="en-US" sz="2800" b="1" kern="0" dirty="0">
                <a:solidFill>
                  <a:prstClr val="black"/>
                </a:solidFill>
                <a:latin typeface="Calibri"/>
              </a:rPr>
              <a:t>Choose the Save Location</a:t>
            </a:r>
            <a:r>
              <a:rPr lang="en-US" altLang="en-US" sz="2800" kern="0" dirty="0">
                <a:solidFill>
                  <a:prstClr val="black"/>
                </a:solidFill>
                <a:latin typeface="Calibri"/>
              </a:rPr>
              <a:t>:</a:t>
            </a:r>
          </a:p>
          <a:p>
            <a:pPr marL="808038"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In the </a:t>
            </a:r>
            <a:r>
              <a:rPr lang="en-US" altLang="en-US" sz="2800" b="1" kern="0" dirty="0">
                <a:solidFill>
                  <a:prstClr val="black"/>
                </a:solidFill>
                <a:latin typeface="Calibri"/>
              </a:rPr>
              <a:t>Repository panel</a:t>
            </a:r>
            <a:r>
              <a:rPr lang="en-US" altLang="en-US" sz="2800" kern="0" dirty="0">
                <a:solidFill>
                  <a:prstClr val="black"/>
                </a:solidFill>
                <a:latin typeface="Calibri"/>
              </a:rPr>
              <a:t>, go to Local Repository → data.</a:t>
            </a:r>
          </a:p>
          <a:p>
            <a:pPr marL="808038"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Click </a:t>
            </a:r>
            <a:r>
              <a:rPr lang="en-US" altLang="en-US" sz="2800" b="1" kern="0" dirty="0">
                <a:solidFill>
                  <a:prstClr val="black"/>
                </a:solidFill>
                <a:latin typeface="Calibri"/>
              </a:rPr>
              <a:t>"Save As"</a:t>
            </a:r>
            <a:r>
              <a:rPr lang="en-US" altLang="en-US" sz="2800" kern="0" dirty="0">
                <a:solidFill>
                  <a:prstClr val="black"/>
                </a:solidFill>
                <a:latin typeface="Calibri"/>
              </a:rPr>
              <a:t> and enter a new name (e.g., </a:t>
            </a:r>
            <a:r>
              <a:rPr lang="en-US" altLang="en-US" sz="2800" kern="0" dirty="0" err="1">
                <a:solidFill>
                  <a:prstClr val="black"/>
                </a:solidFill>
                <a:latin typeface="Calibri"/>
              </a:rPr>
              <a:t>Cleaned_Internet_Usage_Dataset</a:t>
            </a:r>
            <a:r>
              <a:rPr lang="en-US" altLang="en-US" sz="2800" kern="0" dirty="0">
                <a:solidFill>
                  <a:prstClr val="black"/>
                </a:solidFill>
                <a:latin typeface="Calibri"/>
              </a:rPr>
              <a:t>).</a:t>
            </a:r>
          </a:p>
          <a:p>
            <a:pPr marL="808038"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Make sure the </a:t>
            </a:r>
            <a:r>
              <a:rPr lang="en-US" altLang="en-US" sz="2800" b="1" kern="0" dirty="0">
                <a:solidFill>
                  <a:prstClr val="black"/>
                </a:solidFill>
                <a:latin typeface="Calibri"/>
              </a:rPr>
              <a:t>file format is .csv</a:t>
            </a:r>
            <a:r>
              <a:rPr lang="en-US" altLang="en-US" sz="2800" kern="0" dirty="0">
                <a:solidFill>
                  <a:prstClr val="black"/>
                </a:solidFill>
                <a:latin typeface="Calibri"/>
              </a:rPr>
              <a:t> or another preferred format.</a:t>
            </a:r>
          </a:p>
        </p:txBody>
      </p:sp>
      <p:pic>
        <p:nvPicPr>
          <p:cNvPr id="5" name="Picture 4">
            <a:extLst>
              <a:ext uri="{FF2B5EF4-FFF2-40B4-BE49-F238E27FC236}">
                <a16:creationId xmlns:a16="http://schemas.microsoft.com/office/drawing/2014/main" id="{3EE62792-BDE5-9462-3750-6ADFBB7E6B8C}"/>
              </a:ext>
            </a:extLst>
          </p:cNvPr>
          <p:cNvPicPr>
            <a:picLocks noChangeAspect="1"/>
          </p:cNvPicPr>
          <p:nvPr/>
        </p:nvPicPr>
        <p:blipFill>
          <a:blip r:embed="rId2"/>
          <a:srcRect l="25833" t="14444" r="26667" b="20371"/>
          <a:stretch/>
        </p:blipFill>
        <p:spPr>
          <a:xfrm>
            <a:off x="1524000" y="1"/>
            <a:ext cx="2971800" cy="2294021"/>
          </a:xfrm>
          <a:prstGeom prst="rect">
            <a:avLst/>
          </a:prstGeom>
        </p:spPr>
      </p:pic>
      <p:sp>
        <p:nvSpPr>
          <p:cNvPr id="2" name="TextBox 1">
            <a:extLst>
              <a:ext uri="{FF2B5EF4-FFF2-40B4-BE49-F238E27FC236}">
                <a16:creationId xmlns:a16="http://schemas.microsoft.com/office/drawing/2014/main" id="{1ED05C28-D874-3607-C5F2-E335B393984B}"/>
              </a:ext>
            </a:extLst>
          </p:cNvPr>
          <p:cNvSpPr txBox="1"/>
          <p:nvPr/>
        </p:nvSpPr>
        <p:spPr>
          <a:xfrm>
            <a:off x="1496371" y="2224852"/>
            <a:ext cx="9175668"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7) Save the Cleaned Dataset in RapidMiner</a:t>
            </a:r>
            <a:endParaRPr lang="en-US" sz="2800" kern="0" dirty="0">
              <a:solidFill>
                <a:sysClr val="windowText" lastClr="000000"/>
              </a:solidFill>
              <a:latin typeface="Calibri"/>
            </a:endParaRPr>
          </a:p>
        </p:txBody>
      </p:sp>
    </p:spTree>
    <p:extLst>
      <p:ext uri="{BB962C8B-B14F-4D97-AF65-F5344CB8AC3E}">
        <p14:creationId xmlns:p14="http://schemas.microsoft.com/office/powerpoint/2010/main" val="9815148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4414D7-66BF-07EE-7BA7-194C157F4DEF}"/>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8BFFCFD9-5D84-C60A-6E2E-D1D75069B675}"/>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38</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pic>
        <p:nvPicPr>
          <p:cNvPr id="7" name="Picture 6">
            <a:extLst>
              <a:ext uri="{FF2B5EF4-FFF2-40B4-BE49-F238E27FC236}">
                <a16:creationId xmlns:a16="http://schemas.microsoft.com/office/drawing/2014/main" id="{A7830BAE-6428-4A7F-FD66-046631FBBA25}"/>
              </a:ext>
            </a:extLst>
          </p:cNvPr>
          <p:cNvPicPr>
            <a:picLocks noChangeAspect="1"/>
          </p:cNvPicPr>
          <p:nvPr/>
        </p:nvPicPr>
        <p:blipFill>
          <a:blip r:embed="rId2"/>
          <a:srcRect b="7037"/>
          <a:stretch/>
        </p:blipFill>
        <p:spPr>
          <a:xfrm>
            <a:off x="1524000" y="857250"/>
            <a:ext cx="9144000" cy="4781550"/>
          </a:xfrm>
          <a:prstGeom prst="rect">
            <a:avLst/>
          </a:prstGeom>
        </p:spPr>
      </p:pic>
      <p:sp>
        <p:nvSpPr>
          <p:cNvPr id="8" name="Rectangle: Rounded Corners 7">
            <a:extLst>
              <a:ext uri="{FF2B5EF4-FFF2-40B4-BE49-F238E27FC236}">
                <a16:creationId xmlns:a16="http://schemas.microsoft.com/office/drawing/2014/main" id="{E791F5E7-AC89-CA26-0A01-D0B7582D3CF5}"/>
              </a:ext>
            </a:extLst>
          </p:cNvPr>
          <p:cNvSpPr/>
          <p:nvPr/>
        </p:nvSpPr>
        <p:spPr>
          <a:xfrm>
            <a:off x="8610600" y="2638426"/>
            <a:ext cx="2057400" cy="485775"/>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9" name="TextBox 8">
            <a:extLst>
              <a:ext uri="{FF2B5EF4-FFF2-40B4-BE49-F238E27FC236}">
                <a16:creationId xmlns:a16="http://schemas.microsoft.com/office/drawing/2014/main" id="{01D63DC0-1F52-CC4D-E938-7F1F80323917}"/>
              </a:ext>
            </a:extLst>
          </p:cNvPr>
          <p:cNvSpPr txBox="1"/>
          <p:nvPr/>
        </p:nvSpPr>
        <p:spPr>
          <a:xfrm>
            <a:off x="1524000" y="5574477"/>
            <a:ext cx="9144000"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Step 7) Save the Cleaned Dataset in RapidMiner</a:t>
            </a:r>
            <a:endParaRPr lang="en-US" sz="2800" kern="0" dirty="0">
              <a:solidFill>
                <a:sysClr val="windowText" lastClr="000000"/>
              </a:solidFill>
              <a:latin typeface="Calibri"/>
            </a:endParaRPr>
          </a:p>
        </p:txBody>
      </p:sp>
    </p:spTree>
    <p:extLst>
      <p:ext uri="{BB962C8B-B14F-4D97-AF65-F5344CB8AC3E}">
        <p14:creationId xmlns:p14="http://schemas.microsoft.com/office/powerpoint/2010/main" val="14641794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952A64-F540-B68C-8198-5961B9BC0AA5}"/>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64A7EF78-25CA-8C5F-CF9E-7B5FF03818A2}"/>
              </a:ext>
            </a:extLst>
          </p:cNvPr>
          <p:cNvPicPr>
            <a:picLocks noChangeAspect="1"/>
          </p:cNvPicPr>
          <p:nvPr/>
        </p:nvPicPr>
        <p:blipFill>
          <a:blip r:embed="rId2"/>
          <a:srcRect b="23333"/>
          <a:stretch/>
        </p:blipFill>
        <p:spPr>
          <a:xfrm>
            <a:off x="1524000" y="857250"/>
            <a:ext cx="9144000" cy="3943350"/>
          </a:xfrm>
          <a:prstGeom prst="rect">
            <a:avLst/>
          </a:prstGeom>
        </p:spPr>
      </p:pic>
      <p:sp>
        <p:nvSpPr>
          <p:cNvPr id="4" name="object 4">
            <a:extLst>
              <a:ext uri="{FF2B5EF4-FFF2-40B4-BE49-F238E27FC236}">
                <a16:creationId xmlns:a16="http://schemas.microsoft.com/office/drawing/2014/main" id="{4B6D5974-53F6-B0AE-A142-87883D44D3C4}"/>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39</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8" name="Rectangle: Rounded Corners 7">
            <a:extLst>
              <a:ext uri="{FF2B5EF4-FFF2-40B4-BE49-F238E27FC236}">
                <a16:creationId xmlns:a16="http://schemas.microsoft.com/office/drawing/2014/main" id="{495C5D7E-0FB3-583E-1671-7F7D37B700A1}"/>
              </a:ext>
            </a:extLst>
          </p:cNvPr>
          <p:cNvSpPr/>
          <p:nvPr/>
        </p:nvSpPr>
        <p:spPr>
          <a:xfrm>
            <a:off x="8915400" y="4458878"/>
            <a:ext cx="1600200" cy="18932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9" name="TextBox 8">
            <a:extLst>
              <a:ext uri="{FF2B5EF4-FFF2-40B4-BE49-F238E27FC236}">
                <a16:creationId xmlns:a16="http://schemas.microsoft.com/office/drawing/2014/main" id="{F1063CDC-BC8C-4762-36F9-FFB647CCE783}"/>
              </a:ext>
            </a:extLst>
          </p:cNvPr>
          <p:cNvSpPr txBox="1"/>
          <p:nvPr/>
        </p:nvSpPr>
        <p:spPr>
          <a:xfrm>
            <a:off x="1524000" y="5574477"/>
            <a:ext cx="9144000"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See data in file browser</a:t>
            </a:r>
            <a:endParaRPr lang="en-US" sz="2800" kern="0" dirty="0">
              <a:solidFill>
                <a:sysClr val="windowText" lastClr="000000"/>
              </a:solidFill>
              <a:latin typeface="Calibri"/>
            </a:endParaRPr>
          </a:p>
        </p:txBody>
      </p:sp>
    </p:spTree>
    <p:extLst>
      <p:ext uri="{BB962C8B-B14F-4D97-AF65-F5344CB8AC3E}">
        <p14:creationId xmlns:p14="http://schemas.microsoft.com/office/powerpoint/2010/main" val="834033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3ADEF7-A27C-4416-AD8A-105F450730E2}"/>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3683523D-6741-5AB0-7FFD-879119BFD288}"/>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4</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object 2">
            <a:extLst>
              <a:ext uri="{FF2B5EF4-FFF2-40B4-BE49-F238E27FC236}">
                <a16:creationId xmlns:a16="http://schemas.microsoft.com/office/drawing/2014/main" id="{E6A738E6-334A-D1F7-852E-127B671EED82}"/>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spcBef>
                <a:spcPts val="100"/>
              </a:spcBef>
            </a:pPr>
            <a:r>
              <a:rPr lang="en-US" dirty="0"/>
              <a:t>Data Preparation Using RapidMiner</a:t>
            </a:r>
            <a:endParaRPr spc="-10" dirty="0"/>
          </a:p>
        </p:txBody>
      </p:sp>
      <p:pic>
        <p:nvPicPr>
          <p:cNvPr id="6" name="Picture 5">
            <a:extLst>
              <a:ext uri="{FF2B5EF4-FFF2-40B4-BE49-F238E27FC236}">
                <a16:creationId xmlns:a16="http://schemas.microsoft.com/office/drawing/2014/main" id="{A6E76957-28D9-CA4A-F395-68C66AD880E0}"/>
              </a:ext>
            </a:extLst>
          </p:cNvPr>
          <p:cNvPicPr>
            <a:picLocks noChangeAspect="1"/>
          </p:cNvPicPr>
          <p:nvPr/>
        </p:nvPicPr>
        <p:blipFill>
          <a:blip r:embed="rId2"/>
          <a:srcRect l="6040" t="5555" r="7500" b="7038"/>
          <a:stretch/>
        </p:blipFill>
        <p:spPr>
          <a:xfrm>
            <a:off x="2143035" y="1181100"/>
            <a:ext cx="7905931" cy="4495800"/>
          </a:xfrm>
          <a:prstGeom prst="rect">
            <a:avLst/>
          </a:prstGeom>
        </p:spPr>
      </p:pic>
      <p:sp>
        <p:nvSpPr>
          <p:cNvPr id="7" name="Rectangle: Rounded Corners 6">
            <a:extLst>
              <a:ext uri="{FF2B5EF4-FFF2-40B4-BE49-F238E27FC236}">
                <a16:creationId xmlns:a16="http://schemas.microsoft.com/office/drawing/2014/main" id="{69621123-10C8-2AF0-2E39-A312A9993E3E}"/>
              </a:ext>
            </a:extLst>
          </p:cNvPr>
          <p:cNvSpPr/>
          <p:nvPr/>
        </p:nvSpPr>
        <p:spPr>
          <a:xfrm>
            <a:off x="2133600" y="1981200"/>
            <a:ext cx="914400"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26997513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00765-DA63-6E58-AD8C-AE102B22B5D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701314F-8C20-73D4-B03F-A354323B0862}"/>
              </a:ext>
            </a:extLst>
          </p:cNvPr>
          <p:cNvPicPr>
            <a:picLocks noChangeAspect="1"/>
          </p:cNvPicPr>
          <p:nvPr/>
        </p:nvPicPr>
        <p:blipFill>
          <a:blip r:embed="rId2"/>
          <a:srcRect b="8288"/>
          <a:stretch/>
        </p:blipFill>
        <p:spPr>
          <a:xfrm>
            <a:off x="1518062" y="402312"/>
            <a:ext cx="9144000" cy="4717227"/>
          </a:xfrm>
          <a:prstGeom prst="rect">
            <a:avLst/>
          </a:prstGeom>
        </p:spPr>
      </p:pic>
      <p:sp>
        <p:nvSpPr>
          <p:cNvPr id="4" name="object 4">
            <a:extLst>
              <a:ext uri="{FF2B5EF4-FFF2-40B4-BE49-F238E27FC236}">
                <a16:creationId xmlns:a16="http://schemas.microsoft.com/office/drawing/2014/main" id="{4D9CE3ED-118E-F10D-9D67-C7752D640600}"/>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40</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8" name="Rectangle: Rounded Corners 7">
            <a:extLst>
              <a:ext uri="{FF2B5EF4-FFF2-40B4-BE49-F238E27FC236}">
                <a16:creationId xmlns:a16="http://schemas.microsoft.com/office/drawing/2014/main" id="{D9DC9EB7-D325-2920-636D-C3F66FCE3039}"/>
              </a:ext>
            </a:extLst>
          </p:cNvPr>
          <p:cNvSpPr/>
          <p:nvPr/>
        </p:nvSpPr>
        <p:spPr>
          <a:xfrm>
            <a:off x="5562600" y="3124201"/>
            <a:ext cx="1600200" cy="18932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9" name="TextBox 8">
            <a:extLst>
              <a:ext uri="{FF2B5EF4-FFF2-40B4-BE49-F238E27FC236}">
                <a16:creationId xmlns:a16="http://schemas.microsoft.com/office/drawing/2014/main" id="{F8C6BC8B-DC32-4165-6178-6647E967EACE}"/>
              </a:ext>
            </a:extLst>
          </p:cNvPr>
          <p:cNvSpPr txBox="1"/>
          <p:nvPr/>
        </p:nvSpPr>
        <p:spPr>
          <a:xfrm>
            <a:off x="1524000" y="5574477"/>
            <a:ext cx="9144000"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See data in file browser</a:t>
            </a:r>
            <a:endParaRPr lang="en-US" sz="2800" kern="0" dirty="0">
              <a:solidFill>
                <a:sysClr val="windowText" lastClr="000000"/>
              </a:solidFill>
              <a:latin typeface="Calibri"/>
            </a:endParaRPr>
          </a:p>
        </p:txBody>
      </p:sp>
    </p:spTree>
    <p:extLst>
      <p:ext uri="{BB962C8B-B14F-4D97-AF65-F5344CB8AC3E}">
        <p14:creationId xmlns:p14="http://schemas.microsoft.com/office/powerpoint/2010/main" val="28996897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CABAE-88BF-17E8-ED58-2873EBE8C9A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ABD13BD-C3C0-D0DD-6632-3BB34F45D171}"/>
              </a:ext>
            </a:extLst>
          </p:cNvPr>
          <p:cNvPicPr>
            <a:picLocks noChangeAspect="1"/>
          </p:cNvPicPr>
          <p:nvPr/>
        </p:nvPicPr>
        <p:blipFill>
          <a:blip r:embed="rId2"/>
          <a:srcRect l="18333" t="14444" r="39167" b="60370"/>
          <a:stretch/>
        </p:blipFill>
        <p:spPr>
          <a:xfrm>
            <a:off x="1600200" y="1917700"/>
            <a:ext cx="9067800" cy="3022600"/>
          </a:xfrm>
          <a:prstGeom prst="rect">
            <a:avLst/>
          </a:prstGeom>
          <a:ln w="28575">
            <a:solidFill>
              <a:srgbClr val="FF0000"/>
            </a:solidFill>
          </a:ln>
        </p:spPr>
      </p:pic>
      <p:sp>
        <p:nvSpPr>
          <p:cNvPr id="4" name="object 4">
            <a:extLst>
              <a:ext uri="{FF2B5EF4-FFF2-40B4-BE49-F238E27FC236}">
                <a16:creationId xmlns:a16="http://schemas.microsoft.com/office/drawing/2014/main" id="{EA179526-F422-63CA-FC7A-F228E0669678}"/>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41</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TextBox 8">
            <a:extLst>
              <a:ext uri="{FF2B5EF4-FFF2-40B4-BE49-F238E27FC236}">
                <a16:creationId xmlns:a16="http://schemas.microsoft.com/office/drawing/2014/main" id="{2D98C050-89B0-71DA-CDF4-F3623413ADA2}"/>
              </a:ext>
            </a:extLst>
          </p:cNvPr>
          <p:cNvSpPr txBox="1"/>
          <p:nvPr/>
        </p:nvSpPr>
        <p:spPr>
          <a:xfrm>
            <a:off x="1524000" y="5574477"/>
            <a:ext cx="9144000" cy="523220"/>
          </a:xfrm>
          <a:prstGeom prst="rect">
            <a:avLst/>
          </a:prstGeom>
          <a:solidFill>
            <a:schemeClr val="bg1"/>
          </a:solidFill>
        </p:spPr>
        <p:txBody>
          <a:bodyPr wrap="square">
            <a:spAutoFit/>
          </a:bodyPr>
          <a:lstStyle/>
          <a:p>
            <a:r>
              <a:rPr lang="en-US" sz="2800" b="1" kern="0" dirty="0">
                <a:solidFill>
                  <a:sysClr val="windowText" lastClr="000000"/>
                </a:solidFill>
                <a:latin typeface="Calibri"/>
              </a:rPr>
              <a:t>See data in file browser</a:t>
            </a:r>
            <a:endParaRPr lang="en-US" sz="2800" kern="0" dirty="0">
              <a:solidFill>
                <a:sysClr val="windowText" lastClr="000000"/>
              </a:solidFill>
              <a:latin typeface="Calibri"/>
            </a:endParaRPr>
          </a:p>
        </p:txBody>
      </p:sp>
    </p:spTree>
    <p:extLst>
      <p:ext uri="{BB962C8B-B14F-4D97-AF65-F5344CB8AC3E}">
        <p14:creationId xmlns:p14="http://schemas.microsoft.com/office/powerpoint/2010/main" val="11066682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0DE49-16CF-2BF3-2F87-CF8727E650B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B5374C7-213E-250B-79BD-AC7AA06979B4}"/>
              </a:ext>
            </a:extLst>
          </p:cNvPr>
          <p:cNvSpPr txBox="1"/>
          <p:nvPr/>
        </p:nvSpPr>
        <p:spPr>
          <a:xfrm>
            <a:off x="1524000" y="67766"/>
            <a:ext cx="6504710" cy="6488828"/>
          </a:xfrm>
          <a:prstGeom prst="rect">
            <a:avLst/>
          </a:prstGeom>
          <a:solidFill>
            <a:schemeClr val="bg1"/>
          </a:solidFill>
        </p:spPr>
        <p:txBody>
          <a:bodyPr wrap="square">
            <a:spAutoFit/>
          </a:bodyPr>
          <a:lstStyle/>
          <a:p>
            <a:pPr>
              <a:lnSpc>
                <a:spcPct val="150000"/>
              </a:lnSpc>
            </a:pPr>
            <a:r>
              <a:rPr lang="en-US" sz="2800" b="1" kern="0" dirty="0">
                <a:solidFill>
                  <a:sysClr val="windowText" lastClr="000000"/>
                </a:solidFill>
                <a:latin typeface="Calibri"/>
              </a:rPr>
              <a:t>Export as a CSV File</a:t>
            </a:r>
          </a:p>
          <a:p>
            <a:pPr>
              <a:lnSpc>
                <a:spcPct val="150000"/>
              </a:lnSpc>
            </a:pPr>
            <a:r>
              <a:rPr lang="en-US" sz="2800" kern="0" dirty="0">
                <a:solidFill>
                  <a:sysClr val="windowText" lastClr="000000"/>
                </a:solidFill>
                <a:latin typeface="Calibri"/>
              </a:rPr>
              <a:t>If we want to </a:t>
            </a:r>
            <a:r>
              <a:rPr lang="en-US" sz="2800" b="1" kern="0" dirty="0">
                <a:solidFill>
                  <a:sysClr val="windowText" lastClr="000000"/>
                </a:solidFill>
                <a:latin typeface="Calibri"/>
              </a:rPr>
              <a:t>export the dataset for external use (e.g., Excel, Python, SQL, etc.)</a:t>
            </a:r>
            <a:r>
              <a:rPr lang="en-US" sz="2800" kern="0" dirty="0">
                <a:solidFill>
                  <a:sysClr val="windowText" lastClr="000000"/>
                </a:solidFill>
                <a:latin typeface="Calibri"/>
              </a:rPr>
              <a:t>, we should follow these steps:</a:t>
            </a:r>
          </a:p>
          <a:p>
            <a:pPr marL="514350" indent="-514350">
              <a:lnSpc>
                <a:spcPct val="150000"/>
              </a:lnSpc>
              <a:buFont typeface="+mj-lt"/>
              <a:buAutoNum type="arabicPeriod"/>
            </a:pPr>
            <a:r>
              <a:rPr lang="en-US" sz="2800" b="1" kern="0" dirty="0">
                <a:solidFill>
                  <a:sysClr val="windowText" lastClr="000000"/>
                </a:solidFill>
                <a:latin typeface="Calibri"/>
              </a:rPr>
              <a:t>Go to "Processes" View</a:t>
            </a:r>
            <a:r>
              <a:rPr lang="en-US" sz="2800" kern="0" dirty="0">
                <a:solidFill>
                  <a:sysClr val="windowText" lastClr="000000"/>
                </a:solidFill>
                <a:latin typeface="Calibri"/>
              </a:rPr>
              <a:t> (</a:t>
            </a:r>
            <a:r>
              <a:rPr lang="en-US" sz="2800" u="sng" kern="0" dirty="0">
                <a:solidFill>
                  <a:sysClr val="windowText" lastClr="000000"/>
                </a:solidFill>
                <a:latin typeface="Calibri"/>
              </a:rPr>
              <a:t>Design mode</a:t>
            </a:r>
            <a:r>
              <a:rPr lang="en-US" sz="2800" kern="0" dirty="0">
                <a:solidFill>
                  <a:sysClr val="windowText" lastClr="000000"/>
                </a:solidFill>
                <a:latin typeface="Calibri"/>
              </a:rPr>
              <a:t>).</a:t>
            </a:r>
          </a:p>
          <a:p>
            <a:pPr marL="514350" indent="-514350">
              <a:lnSpc>
                <a:spcPct val="150000"/>
              </a:lnSpc>
              <a:buFont typeface="+mj-lt"/>
              <a:buAutoNum type="arabicPeriod"/>
            </a:pPr>
            <a:r>
              <a:rPr lang="en-US" sz="2800" b="1" kern="0" dirty="0">
                <a:solidFill>
                  <a:sysClr val="windowText" lastClr="000000"/>
                </a:solidFill>
                <a:latin typeface="Calibri"/>
              </a:rPr>
              <a:t>Search for "Write CSV" Operator</a:t>
            </a:r>
            <a:r>
              <a:rPr lang="en-US" sz="2800" kern="0" dirty="0">
                <a:solidFill>
                  <a:sysClr val="windowText" lastClr="000000"/>
                </a:solidFill>
                <a:latin typeface="Calibri"/>
              </a:rPr>
              <a:t> (under </a:t>
            </a:r>
            <a:r>
              <a:rPr lang="en-US" sz="2800" i="1" kern="0" dirty="0">
                <a:solidFill>
                  <a:sysClr val="windowText" lastClr="000000"/>
                </a:solidFill>
                <a:latin typeface="Calibri"/>
              </a:rPr>
              <a:t>Operators → Data Access → Write CSV</a:t>
            </a:r>
            <a:r>
              <a:rPr lang="en-US" sz="2800" kern="0" dirty="0">
                <a:solidFill>
                  <a:sysClr val="windowText" lastClr="000000"/>
                </a:solidFill>
                <a:latin typeface="Calibri"/>
              </a:rPr>
              <a:t>).</a:t>
            </a:r>
          </a:p>
          <a:p>
            <a:pPr marL="514350" indent="-514350">
              <a:lnSpc>
                <a:spcPct val="150000"/>
              </a:lnSpc>
              <a:buFont typeface="+mj-lt"/>
              <a:buAutoNum type="arabicPeriod"/>
            </a:pPr>
            <a:r>
              <a:rPr lang="en-US" sz="2800" b="1" kern="0" dirty="0">
                <a:solidFill>
                  <a:sysClr val="windowText" lastClr="000000"/>
                </a:solidFill>
                <a:latin typeface="Calibri"/>
              </a:rPr>
              <a:t>Drag the "Write CSV" Operator</a:t>
            </a:r>
            <a:r>
              <a:rPr lang="en-US" sz="2800" kern="0" dirty="0">
                <a:solidFill>
                  <a:sysClr val="windowText" lastClr="000000"/>
                </a:solidFill>
                <a:latin typeface="Calibri"/>
              </a:rPr>
              <a:t> into the process window.</a:t>
            </a:r>
          </a:p>
        </p:txBody>
      </p:sp>
      <p:sp>
        <p:nvSpPr>
          <p:cNvPr id="4" name="object 4">
            <a:extLst>
              <a:ext uri="{FF2B5EF4-FFF2-40B4-BE49-F238E27FC236}">
                <a16:creationId xmlns:a16="http://schemas.microsoft.com/office/drawing/2014/main" id="{57B95E0C-0DB1-22C4-20ED-3DF50EF63A86}"/>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42</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pic>
        <p:nvPicPr>
          <p:cNvPr id="3" name="Picture 2">
            <a:extLst>
              <a:ext uri="{FF2B5EF4-FFF2-40B4-BE49-F238E27FC236}">
                <a16:creationId xmlns:a16="http://schemas.microsoft.com/office/drawing/2014/main" id="{86460685-CA6D-4B02-645D-7D31443791CA}"/>
              </a:ext>
            </a:extLst>
          </p:cNvPr>
          <p:cNvPicPr>
            <a:picLocks noChangeAspect="1"/>
          </p:cNvPicPr>
          <p:nvPr/>
        </p:nvPicPr>
        <p:blipFill>
          <a:blip r:embed="rId2"/>
          <a:srcRect r="59215" b="14445"/>
          <a:stretch/>
        </p:blipFill>
        <p:spPr>
          <a:xfrm>
            <a:off x="7798878" y="76202"/>
            <a:ext cx="2841412" cy="3352799"/>
          </a:xfrm>
          <a:prstGeom prst="rect">
            <a:avLst/>
          </a:prstGeom>
        </p:spPr>
      </p:pic>
    </p:spTree>
    <p:extLst>
      <p:ext uri="{BB962C8B-B14F-4D97-AF65-F5344CB8AC3E}">
        <p14:creationId xmlns:p14="http://schemas.microsoft.com/office/powerpoint/2010/main" val="1023745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0B2D9-AB03-A209-52E3-EA7B647931E9}"/>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271132ED-1670-6C7F-8A7E-75BF0F2E027B}"/>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43</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TextBox 8">
            <a:extLst>
              <a:ext uri="{FF2B5EF4-FFF2-40B4-BE49-F238E27FC236}">
                <a16:creationId xmlns:a16="http://schemas.microsoft.com/office/drawing/2014/main" id="{CC6FBB2C-FDAF-D5DB-6336-FCF478FE4D1E}"/>
              </a:ext>
            </a:extLst>
          </p:cNvPr>
          <p:cNvSpPr txBox="1"/>
          <p:nvPr/>
        </p:nvSpPr>
        <p:spPr>
          <a:xfrm>
            <a:off x="1524000" y="3721839"/>
            <a:ext cx="9144000" cy="1964512"/>
          </a:xfrm>
          <a:prstGeom prst="rect">
            <a:avLst/>
          </a:prstGeom>
          <a:solidFill>
            <a:schemeClr val="bg1"/>
          </a:solidFill>
        </p:spPr>
        <p:txBody>
          <a:bodyPr wrap="square">
            <a:spAutoFit/>
          </a:bodyPr>
          <a:lstStyle/>
          <a:p>
            <a:pPr marL="514350" indent="-514350">
              <a:lnSpc>
                <a:spcPct val="150000"/>
              </a:lnSpc>
              <a:buFont typeface="+mj-lt"/>
              <a:buAutoNum type="arabicPeriod" startAt="4"/>
            </a:pPr>
            <a:r>
              <a:rPr lang="en-US" sz="2800" b="1" kern="0" dirty="0">
                <a:solidFill>
                  <a:sysClr val="windowText" lastClr="000000"/>
                </a:solidFill>
                <a:latin typeface="Calibri"/>
              </a:rPr>
              <a:t>Connect it</a:t>
            </a:r>
            <a:r>
              <a:rPr lang="en-US" sz="2800" kern="0" dirty="0">
                <a:solidFill>
                  <a:sysClr val="windowText" lastClr="000000"/>
                </a:solidFill>
                <a:latin typeface="Calibri"/>
              </a:rPr>
              <a:t>:</a:t>
            </a:r>
          </a:p>
          <a:p>
            <a:pPr lvl="1" indent="-457200">
              <a:lnSpc>
                <a:spcPct val="150000"/>
              </a:lnSpc>
              <a:buFont typeface="Arial" panose="020B0604020202020204" pitchFamily="34" charset="0"/>
              <a:buChar char="•"/>
            </a:pPr>
            <a:r>
              <a:rPr lang="en-US" sz="2800" kern="0" dirty="0">
                <a:solidFill>
                  <a:sysClr val="windowText" lastClr="000000"/>
                </a:solidFill>
                <a:latin typeface="Calibri"/>
              </a:rPr>
              <a:t>Replace Missing Values output ("</a:t>
            </a:r>
            <a:r>
              <a:rPr lang="en-US" sz="2800" kern="0" dirty="0" err="1">
                <a:solidFill>
                  <a:sysClr val="windowText" lastClr="000000"/>
                </a:solidFill>
                <a:latin typeface="Calibri"/>
              </a:rPr>
              <a:t>exa</a:t>
            </a:r>
            <a:r>
              <a:rPr lang="en-US" sz="2800" kern="0" dirty="0">
                <a:solidFill>
                  <a:sysClr val="windowText" lastClr="000000"/>
                </a:solidFill>
                <a:latin typeface="Calibri"/>
              </a:rPr>
              <a:t>") → Write CSV input ("</a:t>
            </a:r>
            <a:r>
              <a:rPr lang="en-US" sz="2800" kern="0" dirty="0" err="1">
                <a:solidFill>
                  <a:sysClr val="windowText" lastClr="000000"/>
                </a:solidFill>
                <a:latin typeface="Calibri"/>
              </a:rPr>
              <a:t>inp</a:t>
            </a:r>
            <a:r>
              <a:rPr lang="en-US" sz="2800" kern="0" dirty="0">
                <a:solidFill>
                  <a:sysClr val="windowText" lastClr="000000"/>
                </a:solidFill>
                <a:latin typeface="Calibri"/>
              </a:rPr>
              <a:t>").</a:t>
            </a:r>
          </a:p>
        </p:txBody>
      </p:sp>
      <p:pic>
        <p:nvPicPr>
          <p:cNvPr id="3" name="Picture 2">
            <a:extLst>
              <a:ext uri="{FF2B5EF4-FFF2-40B4-BE49-F238E27FC236}">
                <a16:creationId xmlns:a16="http://schemas.microsoft.com/office/drawing/2014/main" id="{13514589-88BD-BCC9-4184-C57BB95B968F}"/>
              </a:ext>
            </a:extLst>
          </p:cNvPr>
          <p:cNvPicPr>
            <a:picLocks noChangeAspect="1"/>
          </p:cNvPicPr>
          <p:nvPr/>
        </p:nvPicPr>
        <p:blipFill>
          <a:blip r:embed="rId2"/>
          <a:srcRect b="8519"/>
          <a:stretch/>
        </p:blipFill>
        <p:spPr>
          <a:xfrm>
            <a:off x="2192873" y="3717"/>
            <a:ext cx="7225500" cy="3718122"/>
          </a:xfrm>
          <a:prstGeom prst="rect">
            <a:avLst/>
          </a:prstGeom>
        </p:spPr>
      </p:pic>
    </p:spTree>
    <p:extLst>
      <p:ext uri="{BB962C8B-B14F-4D97-AF65-F5344CB8AC3E}">
        <p14:creationId xmlns:p14="http://schemas.microsoft.com/office/powerpoint/2010/main" val="25680079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356E50-CBD0-4E63-AAA9-8C69A6ABD5FE}"/>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2B74D176-03AC-CBFA-DD53-E0EE24B71509}"/>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44</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TextBox 8">
            <a:extLst>
              <a:ext uri="{FF2B5EF4-FFF2-40B4-BE49-F238E27FC236}">
                <a16:creationId xmlns:a16="http://schemas.microsoft.com/office/drawing/2014/main" id="{951409B5-B234-4B8A-83B6-62D44A56DEAA}"/>
              </a:ext>
            </a:extLst>
          </p:cNvPr>
          <p:cNvSpPr txBox="1"/>
          <p:nvPr/>
        </p:nvSpPr>
        <p:spPr>
          <a:xfrm>
            <a:off x="1538844" y="2123579"/>
            <a:ext cx="9144000" cy="2610843"/>
          </a:xfrm>
          <a:prstGeom prst="rect">
            <a:avLst/>
          </a:prstGeom>
          <a:solidFill>
            <a:schemeClr val="bg1"/>
          </a:solidFill>
        </p:spPr>
        <p:txBody>
          <a:bodyPr wrap="square">
            <a:spAutoFit/>
          </a:bodyPr>
          <a:lstStyle/>
          <a:p>
            <a:pPr marL="514350" indent="-514350">
              <a:lnSpc>
                <a:spcPct val="150000"/>
              </a:lnSpc>
              <a:buFont typeface="+mj-lt"/>
              <a:buAutoNum type="arabicPeriod" startAt="5"/>
            </a:pPr>
            <a:r>
              <a:rPr lang="en-US" sz="2800" b="1" kern="0" dirty="0">
                <a:solidFill>
                  <a:sysClr val="windowText" lastClr="000000"/>
                </a:solidFill>
                <a:latin typeface="Calibri"/>
              </a:rPr>
              <a:t>Set Parameters:</a:t>
            </a:r>
            <a:endParaRPr lang="en-US" sz="2800" kern="0" dirty="0">
              <a:solidFill>
                <a:sysClr val="windowText" lastClr="000000"/>
              </a:solidFill>
              <a:latin typeface="Calibri"/>
            </a:endParaRPr>
          </a:p>
          <a:p>
            <a:pPr marL="457200" indent="-457200" eaLnBrk="0" fontAlgn="base" hangingPunct="0">
              <a:lnSpc>
                <a:spcPct val="150000"/>
              </a:lnSpc>
              <a:spcBef>
                <a:spcPct val="0"/>
              </a:spcBef>
              <a:spcAft>
                <a:spcPct val="0"/>
              </a:spcAft>
              <a:buFont typeface="Arial" panose="020B0604020202020204" pitchFamily="34" charset="0"/>
              <a:buChar char="•"/>
            </a:pPr>
            <a:r>
              <a:rPr lang="en-US" altLang="en-US" sz="2800" kern="0" dirty="0">
                <a:solidFill>
                  <a:prstClr val="black"/>
                </a:solidFill>
                <a:latin typeface="Calibri"/>
              </a:rPr>
              <a:t>In the </a:t>
            </a:r>
            <a:r>
              <a:rPr lang="en-US" altLang="en-US" sz="2800" b="1" kern="0" dirty="0">
                <a:solidFill>
                  <a:prstClr val="black"/>
                </a:solidFill>
                <a:latin typeface="Calibri"/>
              </a:rPr>
              <a:t>Parameters panel</a:t>
            </a:r>
            <a:r>
              <a:rPr lang="en-US" altLang="en-US" sz="2800" kern="0" dirty="0">
                <a:solidFill>
                  <a:prstClr val="black"/>
                </a:solidFill>
                <a:latin typeface="Calibri"/>
              </a:rPr>
              <a:t>, choose a location (e.g., C:\Users\YourName\Documents\Cleaned_Internet_Usage.csv).</a:t>
            </a:r>
          </a:p>
        </p:txBody>
      </p:sp>
      <p:pic>
        <p:nvPicPr>
          <p:cNvPr id="5" name="Picture 4">
            <a:extLst>
              <a:ext uri="{FF2B5EF4-FFF2-40B4-BE49-F238E27FC236}">
                <a16:creationId xmlns:a16="http://schemas.microsoft.com/office/drawing/2014/main" id="{C9796FA8-651D-8F6E-B423-1C5E0E54CCD7}"/>
              </a:ext>
            </a:extLst>
          </p:cNvPr>
          <p:cNvPicPr>
            <a:picLocks noChangeAspect="1"/>
          </p:cNvPicPr>
          <p:nvPr/>
        </p:nvPicPr>
        <p:blipFill>
          <a:blip r:embed="rId2"/>
          <a:srcRect b="76013"/>
          <a:stretch/>
        </p:blipFill>
        <p:spPr>
          <a:xfrm>
            <a:off x="1538844" y="747426"/>
            <a:ext cx="9144000" cy="1233775"/>
          </a:xfrm>
          <a:prstGeom prst="rect">
            <a:avLst/>
          </a:prstGeom>
        </p:spPr>
      </p:pic>
    </p:spTree>
    <p:extLst>
      <p:ext uri="{BB962C8B-B14F-4D97-AF65-F5344CB8AC3E}">
        <p14:creationId xmlns:p14="http://schemas.microsoft.com/office/powerpoint/2010/main" val="6465276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25E684-7A5D-41C2-4842-3324F01AED67}"/>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F38CD70B-5334-0C9C-D63E-F7B328815952}"/>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45</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TextBox 8">
            <a:extLst>
              <a:ext uri="{FF2B5EF4-FFF2-40B4-BE49-F238E27FC236}">
                <a16:creationId xmlns:a16="http://schemas.microsoft.com/office/drawing/2014/main" id="{847CB531-F161-652F-0F61-3B9DF4751E73}"/>
              </a:ext>
            </a:extLst>
          </p:cNvPr>
          <p:cNvSpPr txBox="1"/>
          <p:nvPr/>
        </p:nvSpPr>
        <p:spPr>
          <a:xfrm>
            <a:off x="1524000" y="300013"/>
            <a:ext cx="6477000" cy="6488828"/>
          </a:xfrm>
          <a:prstGeom prst="rect">
            <a:avLst/>
          </a:prstGeom>
          <a:solidFill>
            <a:schemeClr val="bg1"/>
          </a:solidFill>
        </p:spPr>
        <p:txBody>
          <a:bodyPr wrap="square">
            <a:spAutoFit/>
          </a:bodyPr>
          <a:lstStyle/>
          <a:p>
            <a:pPr marL="514350" indent="-514350">
              <a:lnSpc>
                <a:spcPct val="150000"/>
              </a:lnSpc>
              <a:buFont typeface="+mj-lt"/>
              <a:buAutoNum type="arabicPeriod" startAt="5"/>
            </a:pPr>
            <a:r>
              <a:rPr lang="en-US" sz="2800" b="1" kern="0" dirty="0">
                <a:solidFill>
                  <a:sysClr val="windowText" lastClr="000000"/>
                </a:solidFill>
                <a:latin typeface="Calibri"/>
              </a:rPr>
              <a:t>Set Parameters:</a:t>
            </a:r>
          </a:p>
          <a:p>
            <a:pPr marL="457200" indent="-457200">
              <a:lnSpc>
                <a:spcPct val="150000"/>
              </a:lnSpc>
              <a:buFont typeface="Arial" panose="020B0604020202020204" pitchFamily="34" charset="0"/>
              <a:buChar char="•"/>
            </a:pPr>
            <a:r>
              <a:rPr lang="en-US" altLang="en-US" sz="2800" b="1" kern="0" dirty="0">
                <a:solidFill>
                  <a:prstClr val="black"/>
                </a:solidFill>
                <a:latin typeface="Calibri"/>
              </a:rPr>
              <a:t>Enable Writing Attribute Names</a:t>
            </a:r>
            <a:r>
              <a:rPr lang="en-US" altLang="en-US" sz="2800" kern="0" dirty="0">
                <a:solidFill>
                  <a:prstClr val="black"/>
                </a:solidFill>
                <a:latin typeface="Calibri"/>
              </a:rPr>
              <a:t>:</a:t>
            </a:r>
          </a:p>
          <a:p>
            <a:pPr marL="457200" indent="-457200">
              <a:lnSpc>
                <a:spcPct val="150000"/>
              </a:lnSpc>
              <a:buFont typeface="Arial" panose="020B0604020202020204" pitchFamily="34" charset="0"/>
              <a:buChar char="•"/>
            </a:pPr>
            <a:r>
              <a:rPr lang="en-US" altLang="en-US" sz="2800" kern="0" dirty="0">
                <a:solidFill>
                  <a:prstClr val="black"/>
                </a:solidFill>
                <a:latin typeface="Calibri"/>
              </a:rPr>
              <a:t>Ensure "write attribute names" is </a:t>
            </a:r>
            <a:r>
              <a:rPr lang="en-US" altLang="en-US" sz="2800" b="1" kern="0" dirty="0">
                <a:solidFill>
                  <a:prstClr val="black"/>
                </a:solidFill>
                <a:latin typeface="Calibri"/>
              </a:rPr>
              <a:t>checked</a:t>
            </a:r>
            <a:r>
              <a:rPr lang="en-US" altLang="en-US" sz="2800" kern="0" dirty="0">
                <a:solidFill>
                  <a:prstClr val="black"/>
                </a:solidFill>
                <a:latin typeface="Calibri"/>
              </a:rPr>
              <a:t>.</a:t>
            </a:r>
          </a:p>
          <a:p>
            <a:pPr marL="457200" indent="-457200">
              <a:lnSpc>
                <a:spcPct val="150000"/>
              </a:lnSpc>
              <a:buFont typeface="Arial" panose="020B0604020202020204" pitchFamily="34" charset="0"/>
              <a:buChar char="•"/>
            </a:pPr>
            <a:r>
              <a:rPr lang="en-US" altLang="en-US" sz="2800" b="1" kern="0" dirty="0">
                <a:solidFill>
                  <a:prstClr val="black"/>
                </a:solidFill>
                <a:latin typeface="Calibri"/>
              </a:rPr>
              <a:t>Avoid Extra Quotes on Text Fields</a:t>
            </a:r>
            <a:r>
              <a:rPr lang="en-US" altLang="en-US" sz="2800" kern="0" dirty="0">
                <a:solidFill>
                  <a:prstClr val="black"/>
                </a:solidFill>
                <a:latin typeface="Calibri"/>
              </a:rPr>
              <a:t>:</a:t>
            </a:r>
          </a:p>
          <a:p>
            <a:pPr marL="457200" indent="-457200">
              <a:lnSpc>
                <a:spcPct val="150000"/>
              </a:lnSpc>
              <a:buFont typeface="Arial" panose="020B0604020202020204" pitchFamily="34" charset="0"/>
              <a:buChar char="•"/>
            </a:pPr>
            <a:r>
              <a:rPr lang="en-US" altLang="en-US" sz="2800" kern="0" dirty="0">
                <a:solidFill>
                  <a:prstClr val="black"/>
                </a:solidFill>
                <a:latin typeface="Calibri"/>
              </a:rPr>
              <a:t>Uncheck "quote nominal values" unless necessary.</a:t>
            </a:r>
          </a:p>
          <a:p>
            <a:pPr marL="457200" indent="-457200">
              <a:lnSpc>
                <a:spcPct val="150000"/>
              </a:lnSpc>
              <a:buFont typeface="Arial" panose="020B0604020202020204" pitchFamily="34" charset="0"/>
              <a:buChar char="•"/>
            </a:pPr>
            <a:r>
              <a:rPr lang="en-US" altLang="en-US" sz="2800" b="1" kern="0" dirty="0">
                <a:solidFill>
                  <a:prstClr val="black"/>
                </a:solidFill>
                <a:latin typeface="Calibri"/>
              </a:rPr>
              <a:t>Check Formatting of Date Attributes</a:t>
            </a:r>
            <a:r>
              <a:rPr lang="en-US" altLang="en-US" sz="2800" kern="0" dirty="0">
                <a:solidFill>
                  <a:prstClr val="black"/>
                </a:solidFill>
                <a:latin typeface="Calibri"/>
              </a:rPr>
              <a:t>:</a:t>
            </a:r>
          </a:p>
          <a:p>
            <a:pPr marL="457200" indent="-457200">
              <a:lnSpc>
                <a:spcPct val="150000"/>
              </a:lnSpc>
              <a:buFont typeface="Arial" panose="020B0604020202020204" pitchFamily="34" charset="0"/>
              <a:buChar char="•"/>
            </a:pPr>
            <a:r>
              <a:rPr lang="en-US" altLang="en-US" sz="2800" kern="0" dirty="0">
                <a:solidFill>
                  <a:prstClr val="black"/>
                </a:solidFill>
                <a:latin typeface="Calibri"/>
              </a:rPr>
              <a:t>Disable "format date attributes" unless you need it.</a:t>
            </a:r>
          </a:p>
        </p:txBody>
      </p:sp>
      <p:pic>
        <p:nvPicPr>
          <p:cNvPr id="3" name="Picture 2">
            <a:extLst>
              <a:ext uri="{FF2B5EF4-FFF2-40B4-BE49-F238E27FC236}">
                <a16:creationId xmlns:a16="http://schemas.microsoft.com/office/drawing/2014/main" id="{D6D7B41F-4FB2-AEBB-8198-D91F15A0360A}"/>
              </a:ext>
            </a:extLst>
          </p:cNvPr>
          <p:cNvPicPr>
            <a:picLocks noChangeAspect="1"/>
          </p:cNvPicPr>
          <p:nvPr/>
        </p:nvPicPr>
        <p:blipFill>
          <a:blip r:embed="rId2"/>
          <a:srcRect l="77500" t="2897" b="36666"/>
          <a:stretch/>
        </p:blipFill>
        <p:spPr>
          <a:xfrm>
            <a:off x="8001000" y="85207"/>
            <a:ext cx="2667000" cy="4029593"/>
          </a:xfrm>
          <a:prstGeom prst="rect">
            <a:avLst/>
          </a:prstGeom>
        </p:spPr>
      </p:pic>
    </p:spTree>
    <p:extLst>
      <p:ext uri="{BB962C8B-B14F-4D97-AF65-F5344CB8AC3E}">
        <p14:creationId xmlns:p14="http://schemas.microsoft.com/office/powerpoint/2010/main" val="8617279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8C3D99-946D-05E9-A2B3-15573FA3F94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F28921D-5C3E-335D-04AA-AAE39EF8C825}"/>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46</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TextBox 8">
            <a:extLst>
              <a:ext uri="{FF2B5EF4-FFF2-40B4-BE49-F238E27FC236}">
                <a16:creationId xmlns:a16="http://schemas.microsoft.com/office/drawing/2014/main" id="{493F1F70-2C54-E2F0-7320-48B1480E04D2}"/>
              </a:ext>
            </a:extLst>
          </p:cNvPr>
          <p:cNvSpPr txBox="1"/>
          <p:nvPr/>
        </p:nvSpPr>
        <p:spPr>
          <a:xfrm>
            <a:off x="1524000" y="3431970"/>
            <a:ext cx="9144000" cy="1169551"/>
          </a:xfrm>
          <a:prstGeom prst="rect">
            <a:avLst/>
          </a:prstGeom>
          <a:solidFill>
            <a:schemeClr val="bg1"/>
          </a:solidFill>
        </p:spPr>
        <p:txBody>
          <a:bodyPr wrap="square">
            <a:spAutoFit/>
          </a:bodyPr>
          <a:lstStyle/>
          <a:p>
            <a:pPr marL="514350" indent="-514350">
              <a:lnSpc>
                <a:spcPct val="150000"/>
              </a:lnSpc>
              <a:buFont typeface="+mj-lt"/>
              <a:buAutoNum type="arabicPeriod" startAt="6"/>
            </a:pPr>
            <a:r>
              <a:rPr lang="en-US" sz="2800" b="1" kern="0" dirty="0">
                <a:solidFill>
                  <a:sysClr val="windowText" lastClr="000000"/>
                </a:solidFill>
                <a:latin typeface="Calibri"/>
              </a:rPr>
              <a:t>Run the Process and Check the Saved File</a:t>
            </a:r>
            <a:endParaRPr lang="en-US" sz="2800" kern="0" dirty="0">
              <a:solidFill>
                <a:sysClr val="windowText" lastClr="000000"/>
              </a:solidFill>
              <a:latin typeface="Calibri"/>
            </a:endParaRPr>
          </a:p>
          <a:p>
            <a:pPr marL="903288"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Click on Blue Run button</a:t>
            </a:r>
          </a:p>
        </p:txBody>
      </p:sp>
      <p:pic>
        <p:nvPicPr>
          <p:cNvPr id="5" name="Picture 4">
            <a:extLst>
              <a:ext uri="{FF2B5EF4-FFF2-40B4-BE49-F238E27FC236}">
                <a16:creationId xmlns:a16="http://schemas.microsoft.com/office/drawing/2014/main" id="{546C58A2-3F48-38B8-9537-66D3E9552061}"/>
              </a:ext>
            </a:extLst>
          </p:cNvPr>
          <p:cNvPicPr>
            <a:picLocks noChangeAspect="1"/>
          </p:cNvPicPr>
          <p:nvPr/>
        </p:nvPicPr>
        <p:blipFill>
          <a:blip r:embed="rId2"/>
          <a:srcRect b="7630"/>
          <a:stretch/>
        </p:blipFill>
        <p:spPr>
          <a:xfrm>
            <a:off x="2719523" y="457200"/>
            <a:ext cx="6172200" cy="3206972"/>
          </a:xfrm>
          <a:prstGeom prst="rect">
            <a:avLst/>
          </a:prstGeom>
        </p:spPr>
      </p:pic>
    </p:spTree>
    <p:extLst>
      <p:ext uri="{BB962C8B-B14F-4D97-AF65-F5344CB8AC3E}">
        <p14:creationId xmlns:p14="http://schemas.microsoft.com/office/powerpoint/2010/main" val="42947125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09839-17C0-D7EC-79AD-8D790B6E76C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46FE175-D5AF-69F5-D5B5-FDA3861590F0}"/>
              </a:ext>
            </a:extLst>
          </p:cNvPr>
          <p:cNvPicPr>
            <a:picLocks noChangeAspect="1"/>
          </p:cNvPicPr>
          <p:nvPr/>
        </p:nvPicPr>
        <p:blipFill>
          <a:blip r:embed="rId2"/>
          <a:srcRect l="19167" t="14444" r="35000" b="58889"/>
          <a:stretch/>
        </p:blipFill>
        <p:spPr>
          <a:xfrm>
            <a:off x="1524000" y="990600"/>
            <a:ext cx="7916334" cy="2590800"/>
          </a:xfrm>
          <a:prstGeom prst="rect">
            <a:avLst/>
          </a:prstGeom>
        </p:spPr>
      </p:pic>
      <p:sp>
        <p:nvSpPr>
          <p:cNvPr id="4" name="object 4">
            <a:extLst>
              <a:ext uri="{FF2B5EF4-FFF2-40B4-BE49-F238E27FC236}">
                <a16:creationId xmlns:a16="http://schemas.microsoft.com/office/drawing/2014/main" id="{06AC8EBE-7152-7976-BCEC-D2E42D9950AA}"/>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47</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TextBox 8">
            <a:extLst>
              <a:ext uri="{FF2B5EF4-FFF2-40B4-BE49-F238E27FC236}">
                <a16:creationId xmlns:a16="http://schemas.microsoft.com/office/drawing/2014/main" id="{5872B0A0-2E06-8954-414F-CF6F90EC129E}"/>
              </a:ext>
            </a:extLst>
          </p:cNvPr>
          <p:cNvSpPr txBox="1"/>
          <p:nvPr/>
        </p:nvSpPr>
        <p:spPr>
          <a:xfrm>
            <a:off x="1524000" y="3431970"/>
            <a:ext cx="9144000" cy="1169551"/>
          </a:xfrm>
          <a:prstGeom prst="rect">
            <a:avLst/>
          </a:prstGeom>
          <a:solidFill>
            <a:schemeClr val="bg1"/>
          </a:solidFill>
        </p:spPr>
        <p:txBody>
          <a:bodyPr wrap="square">
            <a:spAutoFit/>
          </a:bodyPr>
          <a:lstStyle/>
          <a:p>
            <a:pPr marL="514350" indent="-514350">
              <a:lnSpc>
                <a:spcPct val="150000"/>
              </a:lnSpc>
              <a:buFont typeface="+mj-lt"/>
              <a:buAutoNum type="arabicPeriod" startAt="6"/>
            </a:pPr>
            <a:r>
              <a:rPr lang="en-US" sz="2800" b="1" kern="0" dirty="0">
                <a:solidFill>
                  <a:sysClr val="windowText" lastClr="000000"/>
                </a:solidFill>
                <a:latin typeface="Calibri"/>
              </a:rPr>
              <a:t>Run the Process and Check the Saved File</a:t>
            </a:r>
            <a:endParaRPr lang="en-US" sz="2800" kern="0" dirty="0">
              <a:solidFill>
                <a:sysClr val="windowText" lastClr="000000"/>
              </a:solidFill>
              <a:latin typeface="Calibri"/>
            </a:endParaRPr>
          </a:p>
          <a:p>
            <a:pPr marL="903288"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Click on Blue Run button</a:t>
            </a:r>
          </a:p>
        </p:txBody>
      </p:sp>
      <p:sp>
        <p:nvSpPr>
          <p:cNvPr id="6" name="Rectangle: Rounded Corners 5">
            <a:extLst>
              <a:ext uri="{FF2B5EF4-FFF2-40B4-BE49-F238E27FC236}">
                <a16:creationId xmlns:a16="http://schemas.microsoft.com/office/drawing/2014/main" id="{9C635FBE-E081-991C-6CCB-DA6EC75CF4A5}"/>
              </a:ext>
            </a:extLst>
          </p:cNvPr>
          <p:cNvSpPr/>
          <p:nvPr/>
        </p:nvSpPr>
        <p:spPr>
          <a:xfrm>
            <a:off x="1542586" y="1476895"/>
            <a:ext cx="4553415" cy="732905"/>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26262786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D126A4-2F87-25DE-32AC-3320A91451DE}"/>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87A611FC-5543-CB9A-7369-A03FE7055989}"/>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defRPr/>
            </a:pPr>
            <a:fld id="{81D60167-4931-47E6-BA6A-407CBD079E47}" type="slidenum">
              <a:rPr kern="0" dirty="0"/>
              <a:pPr marL="38100">
                <a:spcBef>
                  <a:spcPts val="5"/>
                </a:spcBef>
                <a:defRPr/>
              </a:pPr>
              <a:t>48</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pic>
        <p:nvPicPr>
          <p:cNvPr id="6" name="Picture 5">
            <a:extLst>
              <a:ext uri="{FF2B5EF4-FFF2-40B4-BE49-F238E27FC236}">
                <a16:creationId xmlns:a16="http://schemas.microsoft.com/office/drawing/2014/main" id="{DF24461D-69BA-A1EC-820C-EA0FA87A9A3C}"/>
              </a:ext>
            </a:extLst>
          </p:cNvPr>
          <p:cNvPicPr>
            <a:picLocks noChangeAspect="1"/>
          </p:cNvPicPr>
          <p:nvPr/>
        </p:nvPicPr>
        <p:blipFill>
          <a:blip r:embed="rId2"/>
          <a:srcRect r="27500" b="29259"/>
          <a:stretch/>
        </p:blipFill>
        <p:spPr>
          <a:xfrm>
            <a:off x="2781300" y="0"/>
            <a:ext cx="6629400" cy="3638550"/>
          </a:xfrm>
          <a:prstGeom prst="rect">
            <a:avLst/>
          </a:prstGeom>
        </p:spPr>
      </p:pic>
      <p:sp>
        <p:nvSpPr>
          <p:cNvPr id="7" name="Rectangle: Rounded Corners 6">
            <a:extLst>
              <a:ext uri="{FF2B5EF4-FFF2-40B4-BE49-F238E27FC236}">
                <a16:creationId xmlns:a16="http://schemas.microsoft.com/office/drawing/2014/main" id="{3BE3C979-9ACA-54B5-6FBF-A7CEA4047E20}"/>
              </a:ext>
            </a:extLst>
          </p:cNvPr>
          <p:cNvSpPr/>
          <p:nvPr/>
        </p:nvSpPr>
        <p:spPr>
          <a:xfrm>
            <a:off x="2781300" y="2209800"/>
            <a:ext cx="1409700" cy="762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endParaRPr lang="en-AU" kern="0">
              <a:solidFill>
                <a:prstClr val="white"/>
              </a:solidFill>
              <a:latin typeface="Calibri"/>
            </a:endParaRPr>
          </a:p>
        </p:txBody>
      </p:sp>
      <p:sp>
        <p:nvSpPr>
          <p:cNvPr id="9" name="Rectangle 1">
            <a:extLst>
              <a:ext uri="{FF2B5EF4-FFF2-40B4-BE49-F238E27FC236}">
                <a16:creationId xmlns:a16="http://schemas.microsoft.com/office/drawing/2014/main" id="{154C857D-74B8-7350-6745-746260C9BE4E}"/>
              </a:ext>
            </a:extLst>
          </p:cNvPr>
          <p:cNvSpPr>
            <a:spLocks noChangeArrowheads="1"/>
          </p:cNvSpPr>
          <p:nvPr/>
        </p:nvSpPr>
        <p:spPr bwMode="auto">
          <a:xfrm>
            <a:off x="1540823" y="4336581"/>
            <a:ext cx="9144000" cy="2446824"/>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defRPr/>
            </a:pPr>
            <a:r>
              <a:rPr lang="en-US" sz="2800" b="1" kern="0" dirty="0">
                <a:solidFill>
                  <a:sysClr val="windowText" lastClr="000000"/>
                </a:solidFill>
                <a:latin typeface="Calibri"/>
              </a:rPr>
              <a:t>Locate the “Statistics” Operator</a:t>
            </a:r>
            <a:endParaRPr lang="en-US" altLang="en-US" sz="2500" b="1" kern="0" dirty="0">
              <a:solidFill>
                <a:prstClr val="black"/>
              </a:solidFill>
              <a:latin typeface="Calibri"/>
            </a:endParaRPr>
          </a:p>
          <a:p>
            <a:pPr marL="457200" indent="-457200" eaLnBrk="0" fontAlgn="base" hangingPunct="0">
              <a:spcBef>
                <a:spcPct val="0"/>
              </a:spcBef>
              <a:spcAft>
                <a:spcPct val="0"/>
              </a:spcAft>
              <a:buFont typeface="+mj-lt"/>
              <a:buAutoNum type="arabicPeriod"/>
              <a:defRPr/>
            </a:pPr>
            <a:r>
              <a:rPr lang="en-US" altLang="en-US" sz="2500" kern="0" dirty="0">
                <a:solidFill>
                  <a:prstClr val="black"/>
                </a:solidFill>
                <a:latin typeface="Calibri"/>
              </a:rPr>
              <a:t>In the </a:t>
            </a:r>
            <a:r>
              <a:rPr lang="en-US" altLang="en-US" sz="2500" b="1" kern="0" dirty="0">
                <a:solidFill>
                  <a:prstClr val="black"/>
                </a:solidFill>
                <a:latin typeface="Calibri"/>
              </a:rPr>
              <a:t>Operators</a:t>
            </a:r>
            <a:r>
              <a:rPr lang="en-US" altLang="en-US" sz="2500" kern="0" dirty="0">
                <a:solidFill>
                  <a:prstClr val="black"/>
                </a:solidFill>
                <a:latin typeface="Calibri"/>
              </a:rPr>
              <a:t> panel (left side), use the </a:t>
            </a:r>
            <a:r>
              <a:rPr lang="en-US" altLang="en-US" sz="2500" b="1" kern="0" dirty="0">
                <a:solidFill>
                  <a:prstClr val="black"/>
                </a:solidFill>
                <a:latin typeface="Calibri"/>
              </a:rPr>
              <a:t>search bar</a:t>
            </a:r>
            <a:r>
              <a:rPr lang="en-US" altLang="en-US" sz="2500" kern="0" dirty="0">
                <a:solidFill>
                  <a:prstClr val="black"/>
                </a:solidFill>
                <a:latin typeface="Calibri"/>
              </a:rPr>
              <a:t> and type "Statistics".</a:t>
            </a:r>
          </a:p>
          <a:p>
            <a:pPr marL="457200" indent="-457200" eaLnBrk="0" fontAlgn="base" hangingPunct="0">
              <a:spcBef>
                <a:spcPct val="0"/>
              </a:spcBef>
              <a:spcAft>
                <a:spcPct val="0"/>
              </a:spcAft>
              <a:buFont typeface="+mj-lt"/>
              <a:buAutoNum type="arabicPeriod"/>
              <a:defRPr/>
            </a:pPr>
            <a:r>
              <a:rPr lang="en-US" altLang="en-US" sz="2500" kern="0" dirty="0">
                <a:solidFill>
                  <a:prstClr val="black"/>
                </a:solidFill>
                <a:latin typeface="Calibri"/>
              </a:rPr>
              <a:t>Under the </a:t>
            </a:r>
            <a:r>
              <a:rPr lang="en-US" altLang="en-US" sz="2500" b="1" kern="0" dirty="0">
                <a:solidFill>
                  <a:prstClr val="black"/>
                </a:solidFill>
                <a:latin typeface="Calibri"/>
              </a:rPr>
              <a:t>Cleansing</a:t>
            </a:r>
            <a:r>
              <a:rPr lang="en-US" altLang="en-US" sz="2500" kern="0" dirty="0">
                <a:solidFill>
                  <a:prstClr val="black"/>
                </a:solidFill>
                <a:latin typeface="Calibri"/>
              </a:rPr>
              <a:t> category, locate the </a:t>
            </a:r>
            <a:r>
              <a:rPr lang="en-US" altLang="en-US" sz="2500" b="1" kern="0" dirty="0">
                <a:solidFill>
                  <a:prstClr val="black"/>
                </a:solidFill>
                <a:latin typeface="Calibri"/>
              </a:rPr>
              <a:t>Statistics</a:t>
            </a:r>
            <a:r>
              <a:rPr lang="en-US" altLang="en-US" sz="2500" kern="0" dirty="0">
                <a:solidFill>
                  <a:prstClr val="black"/>
                </a:solidFill>
                <a:latin typeface="Calibri"/>
              </a:rPr>
              <a:t> operator.</a:t>
            </a:r>
          </a:p>
          <a:p>
            <a:pPr marL="457200" indent="-457200" eaLnBrk="0" fontAlgn="base" hangingPunct="0">
              <a:spcBef>
                <a:spcPct val="0"/>
              </a:spcBef>
              <a:spcAft>
                <a:spcPct val="0"/>
              </a:spcAft>
              <a:buFont typeface="+mj-lt"/>
              <a:buAutoNum type="arabicPeriod"/>
              <a:defRPr/>
            </a:pPr>
            <a:r>
              <a:rPr lang="en-US" altLang="en-US" sz="2500" kern="0" dirty="0">
                <a:solidFill>
                  <a:prstClr val="black"/>
                </a:solidFill>
                <a:latin typeface="Calibri"/>
              </a:rPr>
              <a:t>Drag and drop the </a:t>
            </a:r>
            <a:r>
              <a:rPr lang="en-US" altLang="en-US" sz="2500" b="1" kern="0" dirty="0">
                <a:solidFill>
                  <a:prstClr val="black"/>
                </a:solidFill>
                <a:latin typeface="Calibri"/>
              </a:rPr>
              <a:t>Statistics</a:t>
            </a:r>
            <a:r>
              <a:rPr lang="en-US" altLang="en-US" sz="2500" kern="0" dirty="0">
                <a:solidFill>
                  <a:prstClr val="black"/>
                </a:solidFill>
                <a:latin typeface="Calibri"/>
              </a:rPr>
              <a:t> operator into the </a:t>
            </a:r>
            <a:r>
              <a:rPr lang="en-US" altLang="en-US" sz="2500" b="1" kern="0" dirty="0">
                <a:solidFill>
                  <a:prstClr val="black"/>
                </a:solidFill>
                <a:latin typeface="Calibri"/>
              </a:rPr>
              <a:t>Process</a:t>
            </a:r>
            <a:r>
              <a:rPr lang="en-US" altLang="en-US" sz="2500" kern="0" dirty="0">
                <a:solidFill>
                  <a:prstClr val="black"/>
                </a:solidFill>
                <a:latin typeface="Calibri"/>
              </a:rPr>
              <a:t> workspace.</a:t>
            </a:r>
          </a:p>
        </p:txBody>
      </p:sp>
      <p:sp>
        <p:nvSpPr>
          <p:cNvPr id="2" name="TextBox 1">
            <a:extLst>
              <a:ext uri="{FF2B5EF4-FFF2-40B4-BE49-F238E27FC236}">
                <a16:creationId xmlns:a16="http://schemas.microsoft.com/office/drawing/2014/main" id="{BE6B4D34-CDAB-12BD-6371-8A5C82285468}"/>
              </a:ext>
            </a:extLst>
          </p:cNvPr>
          <p:cNvSpPr txBox="1"/>
          <p:nvPr/>
        </p:nvSpPr>
        <p:spPr>
          <a:xfrm>
            <a:off x="1540823" y="3429001"/>
            <a:ext cx="9175668" cy="954107"/>
          </a:xfrm>
          <a:prstGeom prst="rect">
            <a:avLst/>
          </a:prstGeom>
          <a:solidFill>
            <a:schemeClr val="bg1"/>
          </a:solidFill>
        </p:spPr>
        <p:txBody>
          <a:bodyPr wrap="square">
            <a:spAutoFit/>
          </a:bodyPr>
          <a:lstStyle/>
          <a:p>
            <a:pPr>
              <a:defRPr/>
            </a:pPr>
            <a:r>
              <a:rPr lang="en-US" sz="2800" b="1" kern="0" dirty="0">
                <a:solidFill>
                  <a:sysClr val="windowText" lastClr="000000"/>
                </a:solidFill>
                <a:latin typeface="Calibri"/>
              </a:rPr>
              <a:t>Step 8) Generate Summary Statistics to Verify Data Correctness</a:t>
            </a:r>
            <a:endParaRPr lang="en-US" sz="2800" kern="0" dirty="0">
              <a:solidFill>
                <a:sysClr val="windowText" lastClr="000000"/>
              </a:solidFill>
              <a:latin typeface="Calibri"/>
            </a:endParaRPr>
          </a:p>
        </p:txBody>
      </p:sp>
    </p:spTree>
    <p:extLst>
      <p:ext uri="{BB962C8B-B14F-4D97-AF65-F5344CB8AC3E}">
        <p14:creationId xmlns:p14="http://schemas.microsoft.com/office/powerpoint/2010/main" val="17412163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2C83A3-B4B1-D2AE-3B87-B2CFC08D754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1129B478-2BC1-347B-B59B-8EEC79164DB0}"/>
              </a:ext>
            </a:extLst>
          </p:cNvPr>
          <p:cNvPicPr>
            <a:picLocks noChangeAspect="1"/>
          </p:cNvPicPr>
          <p:nvPr/>
        </p:nvPicPr>
        <p:blipFill>
          <a:blip r:embed="rId2"/>
          <a:srcRect l="21667" t="24815" r="21667" b="50000"/>
          <a:stretch/>
        </p:blipFill>
        <p:spPr>
          <a:xfrm>
            <a:off x="1685875" y="833122"/>
            <a:ext cx="8239496" cy="2059874"/>
          </a:xfrm>
          <a:prstGeom prst="rect">
            <a:avLst/>
          </a:prstGeom>
        </p:spPr>
      </p:pic>
      <p:sp>
        <p:nvSpPr>
          <p:cNvPr id="4" name="object 4">
            <a:extLst>
              <a:ext uri="{FF2B5EF4-FFF2-40B4-BE49-F238E27FC236}">
                <a16:creationId xmlns:a16="http://schemas.microsoft.com/office/drawing/2014/main" id="{B62CC551-CC2D-ADB6-7119-EE804029F537}"/>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defRPr/>
            </a:pPr>
            <a:fld id="{81D60167-4931-47E6-BA6A-407CBD079E47}" type="slidenum">
              <a:rPr kern="0" dirty="0"/>
              <a:pPr marL="38100">
                <a:spcBef>
                  <a:spcPts val="5"/>
                </a:spcBef>
                <a:defRPr/>
              </a:pPr>
              <a:t>49</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Rectangle 1">
            <a:extLst>
              <a:ext uri="{FF2B5EF4-FFF2-40B4-BE49-F238E27FC236}">
                <a16:creationId xmlns:a16="http://schemas.microsoft.com/office/drawing/2014/main" id="{432DD130-3CA1-A57A-8127-17FCCEA54B82}"/>
              </a:ext>
            </a:extLst>
          </p:cNvPr>
          <p:cNvSpPr>
            <a:spLocks noChangeArrowheads="1"/>
          </p:cNvSpPr>
          <p:nvPr/>
        </p:nvSpPr>
        <p:spPr bwMode="auto">
          <a:xfrm>
            <a:off x="1514104" y="3666513"/>
            <a:ext cx="914400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a:defRPr/>
            </a:pPr>
            <a:r>
              <a:rPr lang="en-US" sz="2800" b="1" kern="0" dirty="0">
                <a:solidFill>
                  <a:sysClr val="windowText" lastClr="000000"/>
                </a:solidFill>
                <a:latin typeface="Calibri"/>
              </a:rPr>
              <a:t>Connect the Statistics Operator</a:t>
            </a:r>
          </a:p>
          <a:p>
            <a:pPr marL="514350" indent="-514350">
              <a:buFont typeface="+mj-lt"/>
              <a:buAutoNum type="arabicPeriod"/>
              <a:defRPr/>
            </a:pPr>
            <a:r>
              <a:rPr lang="en-US" sz="2800" b="1" kern="0" dirty="0">
                <a:solidFill>
                  <a:sysClr val="windowText" lastClr="000000"/>
                </a:solidFill>
                <a:latin typeface="Calibri"/>
              </a:rPr>
              <a:t>Disconnect the Write CSV</a:t>
            </a:r>
            <a:r>
              <a:rPr lang="en-US" sz="2800" kern="0" dirty="0">
                <a:solidFill>
                  <a:sysClr val="windowText" lastClr="000000"/>
                </a:solidFill>
                <a:latin typeface="Calibri"/>
              </a:rPr>
              <a:t> temporarily.</a:t>
            </a:r>
          </a:p>
          <a:p>
            <a:pPr marL="514350" indent="-514350">
              <a:buFont typeface="+mj-lt"/>
              <a:buAutoNum type="arabicPeriod"/>
              <a:defRPr/>
            </a:pPr>
            <a:r>
              <a:rPr lang="en-US" sz="2800" kern="0" dirty="0">
                <a:solidFill>
                  <a:sysClr val="windowText" lastClr="000000"/>
                </a:solidFill>
                <a:latin typeface="Calibri"/>
              </a:rPr>
              <a:t>Connect the </a:t>
            </a:r>
            <a:r>
              <a:rPr lang="en-US" sz="2800" b="1" kern="0" dirty="0">
                <a:solidFill>
                  <a:sysClr val="windowText" lastClr="000000"/>
                </a:solidFill>
                <a:latin typeface="Calibri"/>
              </a:rPr>
              <a:t>output (</a:t>
            </a:r>
            <a:r>
              <a:rPr lang="en-US" sz="2800" b="1" kern="0" dirty="0" err="1">
                <a:solidFill>
                  <a:sysClr val="windowText" lastClr="000000"/>
                </a:solidFill>
                <a:latin typeface="Calibri"/>
              </a:rPr>
              <a:t>exa</a:t>
            </a:r>
            <a:r>
              <a:rPr lang="en-US" sz="2800" b="1" kern="0" dirty="0">
                <a:solidFill>
                  <a:sysClr val="windowText" lastClr="000000"/>
                </a:solidFill>
                <a:latin typeface="Calibri"/>
              </a:rPr>
              <a:t>)</a:t>
            </a:r>
            <a:r>
              <a:rPr lang="en-US" sz="2800" kern="0" dirty="0">
                <a:solidFill>
                  <a:sysClr val="windowText" lastClr="000000"/>
                </a:solidFill>
                <a:latin typeface="Calibri"/>
              </a:rPr>
              <a:t> of the </a:t>
            </a:r>
            <a:r>
              <a:rPr lang="en-US" sz="2800" b="1" kern="0" dirty="0">
                <a:solidFill>
                  <a:sysClr val="windowText" lastClr="000000"/>
                </a:solidFill>
                <a:latin typeface="Calibri"/>
              </a:rPr>
              <a:t>Replace</a:t>
            </a:r>
            <a:r>
              <a:rPr lang="en-US" sz="2800" kern="0" dirty="0">
                <a:solidFill>
                  <a:sysClr val="windowText" lastClr="000000"/>
                </a:solidFill>
                <a:latin typeface="Calibri"/>
              </a:rPr>
              <a:t> operator to the </a:t>
            </a:r>
            <a:r>
              <a:rPr lang="en-US" sz="2800" b="1" kern="0" dirty="0">
                <a:solidFill>
                  <a:sysClr val="windowText" lastClr="000000"/>
                </a:solidFill>
                <a:latin typeface="Calibri"/>
              </a:rPr>
              <a:t>input (</a:t>
            </a:r>
            <a:r>
              <a:rPr lang="en-US" sz="2800" b="1" kern="0" dirty="0" err="1">
                <a:solidFill>
                  <a:sysClr val="windowText" lastClr="000000"/>
                </a:solidFill>
                <a:latin typeface="Calibri"/>
              </a:rPr>
              <a:t>exa</a:t>
            </a:r>
            <a:r>
              <a:rPr lang="en-US" sz="2800" b="1" kern="0" dirty="0">
                <a:solidFill>
                  <a:sysClr val="windowText" lastClr="000000"/>
                </a:solidFill>
                <a:latin typeface="Calibri"/>
              </a:rPr>
              <a:t>)</a:t>
            </a:r>
            <a:r>
              <a:rPr lang="en-US" sz="2800" kern="0" dirty="0">
                <a:solidFill>
                  <a:sysClr val="windowText" lastClr="000000"/>
                </a:solidFill>
                <a:latin typeface="Calibri"/>
              </a:rPr>
              <a:t> of the </a:t>
            </a:r>
            <a:r>
              <a:rPr lang="en-US" sz="2800" b="1" kern="0" dirty="0">
                <a:solidFill>
                  <a:sysClr val="windowText" lastClr="000000"/>
                </a:solidFill>
                <a:latin typeface="Calibri"/>
              </a:rPr>
              <a:t>Statistics</a:t>
            </a:r>
            <a:r>
              <a:rPr lang="en-US" sz="2800" kern="0" dirty="0">
                <a:solidFill>
                  <a:sysClr val="windowText" lastClr="000000"/>
                </a:solidFill>
                <a:latin typeface="Calibri"/>
              </a:rPr>
              <a:t> operator.</a:t>
            </a:r>
          </a:p>
          <a:p>
            <a:pPr marL="514350" indent="-514350">
              <a:buFont typeface="+mj-lt"/>
              <a:buAutoNum type="arabicPeriod"/>
              <a:defRPr/>
            </a:pPr>
            <a:r>
              <a:rPr lang="en-US" sz="2800" kern="0" dirty="0">
                <a:solidFill>
                  <a:sysClr val="windowText" lastClr="000000"/>
                </a:solidFill>
                <a:latin typeface="Calibri"/>
              </a:rPr>
              <a:t>The </a:t>
            </a:r>
            <a:r>
              <a:rPr lang="en-US" sz="2800" b="1" kern="0" dirty="0">
                <a:solidFill>
                  <a:sysClr val="windowText" lastClr="000000"/>
                </a:solidFill>
                <a:latin typeface="Calibri"/>
              </a:rPr>
              <a:t>output (res)</a:t>
            </a:r>
            <a:r>
              <a:rPr lang="en-US" sz="2800" kern="0" dirty="0">
                <a:solidFill>
                  <a:sysClr val="windowText" lastClr="000000"/>
                </a:solidFill>
                <a:latin typeface="Calibri"/>
              </a:rPr>
              <a:t> of the </a:t>
            </a:r>
            <a:r>
              <a:rPr lang="en-US" sz="2800" b="1" kern="0" dirty="0">
                <a:solidFill>
                  <a:sysClr val="windowText" lastClr="000000"/>
                </a:solidFill>
                <a:latin typeface="Calibri"/>
              </a:rPr>
              <a:t>Statistics</a:t>
            </a:r>
            <a:r>
              <a:rPr lang="en-US" sz="2800" kern="0" dirty="0">
                <a:solidFill>
                  <a:sysClr val="windowText" lastClr="000000"/>
                </a:solidFill>
                <a:latin typeface="Calibri"/>
              </a:rPr>
              <a:t> operator should be connected to res (right side)</a:t>
            </a:r>
          </a:p>
        </p:txBody>
      </p:sp>
      <p:sp>
        <p:nvSpPr>
          <p:cNvPr id="2" name="TextBox 1">
            <a:extLst>
              <a:ext uri="{FF2B5EF4-FFF2-40B4-BE49-F238E27FC236}">
                <a16:creationId xmlns:a16="http://schemas.microsoft.com/office/drawing/2014/main" id="{26BD11F5-424C-8469-03B6-F20A9716D157}"/>
              </a:ext>
            </a:extLst>
          </p:cNvPr>
          <p:cNvSpPr txBox="1"/>
          <p:nvPr/>
        </p:nvSpPr>
        <p:spPr>
          <a:xfrm>
            <a:off x="1498270" y="2706469"/>
            <a:ext cx="9175668" cy="954107"/>
          </a:xfrm>
          <a:prstGeom prst="rect">
            <a:avLst/>
          </a:prstGeom>
          <a:solidFill>
            <a:schemeClr val="bg1"/>
          </a:solidFill>
        </p:spPr>
        <p:txBody>
          <a:bodyPr wrap="square">
            <a:spAutoFit/>
          </a:bodyPr>
          <a:lstStyle/>
          <a:p>
            <a:pPr>
              <a:defRPr/>
            </a:pPr>
            <a:r>
              <a:rPr lang="en-US" sz="2800" b="1" kern="0" dirty="0">
                <a:solidFill>
                  <a:sysClr val="windowText" lastClr="000000"/>
                </a:solidFill>
                <a:latin typeface="Calibri"/>
              </a:rPr>
              <a:t>Step 8) Generate Summary Statistics to Verify Data Correctness</a:t>
            </a:r>
            <a:endParaRPr lang="en-US" sz="2800" kern="0" dirty="0">
              <a:solidFill>
                <a:sysClr val="windowText" lastClr="000000"/>
              </a:solidFill>
              <a:latin typeface="Calibri"/>
            </a:endParaRPr>
          </a:p>
        </p:txBody>
      </p:sp>
    </p:spTree>
    <p:extLst>
      <p:ext uri="{BB962C8B-B14F-4D97-AF65-F5344CB8AC3E}">
        <p14:creationId xmlns:p14="http://schemas.microsoft.com/office/powerpoint/2010/main" val="39379758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B57D4A-B564-D87E-FCB5-C14281151F89}"/>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30126D01-C8AD-86F3-5487-AF6BAFC362BB}"/>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5</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object 2">
            <a:extLst>
              <a:ext uri="{FF2B5EF4-FFF2-40B4-BE49-F238E27FC236}">
                <a16:creationId xmlns:a16="http://schemas.microsoft.com/office/drawing/2014/main" id="{F1BB5B13-9AE3-DB6A-9AE4-4BA60BF41297}"/>
              </a:ext>
            </a:extLst>
          </p:cNvPr>
          <p:cNvSpPr txBox="1">
            <a:spLocks noGrp="1"/>
          </p:cNvSpPr>
          <p:nvPr>
            <p:ph type="ctrTitle"/>
          </p:nvPr>
        </p:nvSpPr>
        <p:spPr>
          <a:xfrm>
            <a:off x="0" y="-30772"/>
            <a:ext cx="7086600" cy="459100"/>
          </a:xfrm>
          <a:prstGeom prst="rect">
            <a:avLst/>
          </a:prstGeom>
          <a:solidFill>
            <a:schemeClr val="bg1"/>
          </a:solidFill>
        </p:spPr>
        <p:txBody>
          <a:bodyPr vert="horz" wrap="square" lIns="0" tIns="12700" rIns="0" bIns="0" rtlCol="0">
            <a:spAutoFit/>
          </a:bodyPr>
          <a:lstStyle/>
          <a:p>
            <a:pPr marL="12700">
              <a:spcBef>
                <a:spcPts val="100"/>
              </a:spcBef>
            </a:pPr>
            <a:r>
              <a:rPr lang="en-US" dirty="0"/>
              <a:t>Data Preparation Using RapidMiner</a:t>
            </a:r>
            <a:endParaRPr spc="-10" dirty="0"/>
          </a:p>
        </p:txBody>
      </p:sp>
      <p:pic>
        <p:nvPicPr>
          <p:cNvPr id="5" name="Picture 4">
            <a:extLst>
              <a:ext uri="{FF2B5EF4-FFF2-40B4-BE49-F238E27FC236}">
                <a16:creationId xmlns:a16="http://schemas.microsoft.com/office/drawing/2014/main" id="{41E6B75D-CD66-F142-CA1E-5E2139B9E93E}"/>
              </a:ext>
            </a:extLst>
          </p:cNvPr>
          <p:cNvPicPr>
            <a:picLocks noChangeAspect="1"/>
          </p:cNvPicPr>
          <p:nvPr/>
        </p:nvPicPr>
        <p:blipFill>
          <a:blip r:embed="rId2"/>
          <a:srcRect l="16667" t="4074" r="18332" b="5555"/>
          <a:stretch/>
        </p:blipFill>
        <p:spPr>
          <a:xfrm>
            <a:off x="3048000" y="1066800"/>
            <a:ext cx="5943600" cy="4648200"/>
          </a:xfrm>
          <a:prstGeom prst="rect">
            <a:avLst/>
          </a:prstGeom>
        </p:spPr>
      </p:pic>
      <p:sp>
        <p:nvSpPr>
          <p:cNvPr id="8" name="Rectangle: Rounded Corners 7">
            <a:extLst>
              <a:ext uri="{FF2B5EF4-FFF2-40B4-BE49-F238E27FC236}">
                <a16:creationId xmlns:a16="http://schemas.microsoft.com/office/drawing/2014/main" id="{E562271E-4B7B-30EC-9D2A-77ABC8146017}"/>
              </a:ext>
            </a:extLst>
          </p:cNvPr>
          <p:cNvSpPr/>
          <p:nvPr/>
        </p:nvSpPr>
        <p:spPr>
          <a:xfrm>
            <a:off x="4267200" y="1905000"/>
            <a:ext cx="1752600" cy="4572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20647858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E7EBA-AF4E-E8FB-2BE3-1B3AD4E91FC7}"/>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66D5C42-292B-46AF-FAB9-2B0A70AF1374}"/>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defRPr/>
            </a:pPr>
            <a:fld id="{81D60167-4931-47E6-BA6A-407CBD079E47}" type="slidenum">
              <a:rPr kern="0" dirty="0"/>
              <a:pPr marL="38100">
                <a:spcBef>
                  <a:spcPts val="5"/>
                </a:spcBef>
                <a:defRPr/>
              </a:pPr>
              <a:t>50</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Rectangle 1">
            <a:extLst>
              <a:ext uri="{FF2B5EF4-FFF2-40B4-BE49-F238E27FC236}">
                <a16:creationId xmlns:a16="http://schemas.microsoft.com/office/drawing/2014/main" id="{D4F1ABAA-135A-DC40-F9D1-D227F1F2B83F}"/>
              </a:ext>
            </a:extLst>
          </p:cNvPr>
          <p:cNvSpPr>
            <a:spLocks noChangeArrowheads="1"/>
          </p:cNvSpPr>
          <p:nvPr/>
        </p:nvSpPr>
        <p:spPr bwMode="auto">
          <a:xfrm>
            <a:off x="1555668" y="4264982"/>
            <a:ext cx="9144000" cy="201593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r>
              <a:rPr lang="en-US" sz="2500" b="1" kern="0" dirty="0">
                <a:solidFill>
                  <a:sysClr val="windowText" lastClr="000000"/>
                </a:solidFill>
                <a:latin typeface="Calibri"/>
              </a:rPr>
              <a:t>No specific configurations are needed</a:t>
            </a:r>
          </a:p>
          <a:p>
            <a:r>
              <a:rPr lang="en-US" sz="2500" kern="0" dirty="0">
                <a:solidFill>
                  <a:sysClr val="windowText" lastClr="000000"/>
                </a:solidFill>
                <a:latin typeface="Calibri"/>
              </a:rPr>
              <a:t>We need to verify that:</a:t>
            </a:r>
          </a:p>
          <a:p>
            <a:pPr marL="800100" lvl="1" indent="-342900">
              <a:buFont typeface="Arial" panose="020B0604020202020204" pitchFamily="34" charset="0"/>
              <a:buChar char="•"/>
            </a:pPr>
            <a:r>
              <a:rPr lang="en-US" sz="2500" b="1" kern="0" dirty="0">
                <a:solidFill>
                  <a:sysClr val="windowText" lastClr="000000"/>
                </a:solidFill>
                <a:latin typeface="Calibri"/>
              </a:rPr>
              <a:t>All numerical and categorical attributes</a:t>
            </a:r>
            <a:r>
              <a:rPr lang="en-US" sz="2500" kern="0" dirty="0">
                <a:solidFill>
                  <a:sysClr val="windowText" lastClr="000000"/>
                </a:solidFill>
                <a:latin typeface="Calibri"/>
              </a:rPr>
              <a:t> are included.</a:t>
            </a:r>
          </a:p>
          <a:p>
            <a:pPr marL="800100" lvl="1" indent="-342900">
              <a:buFont typeface="Arial" panose="020B0604020202020204" pitchFamily="34" charset="0"/>
              <a:buChar char="•"/>
            </a:pPr>
            <a:r>
              <a:rPr lang="en-US" sz="2500" kern="0" dirty="0">
                <a:solidFill>
                  <a:sysClr val="windowText" lastClr="000000"/>
                </a:solidFill>
                <a:latin typeface="Calibri"/>
              </a:rPr>
              <a:t>Ensure that the </a:t>
            </a:r>
            <a:r>
              <a:rPr lang="en-US" sz="2500" b="1" kern="0" dirty="0">
                <a:solidFill>
                  <a:sysClr val="windowText" lastClr="000000"/>
                </a:solidFill>
                <a:latin typeface="Calibri"/>
              </a:rPr>
              <a:t>Twitter</a:t>
            </a:r>
            <a:r>
              <a:rPr lang="en-US" sz="2500" kern="0" dirty="0">
                <a:solidFill>
                  <a:sysClr val="windowText" lastClr="000000"/>
                </a:solidFill>
                <a:latin typeface="Calibri"/>
              </a:rPr>
              <a:t> column (or any replaced values) is included.</a:t>
            </a:r>
          </a:p>
        </p:txBody>
      </p:sp>
      <p:sp>
        <p:nvSpPr>
          <p:cNvPr id="2" name="TextBox 1">
            <a:extLst>
              <a:ext uri="{FF2B5EF4-FFF2-40B4-BE49-F238E27FC236}">
                <a16:creationId xmlns:a16="http://schemas.microsoft.com/office/drawing/2014/main" id="{957A9566-5195-E6C0-0DC0-AD5DE9596E9D}"/>
              </a:ext>
            </a:extLst>
          </p:cNvPr>
          <p:cNvSpPr txBox="1"/>
          <p:nvPr/>
        </p:nvSpPr>
        <p:spPr>
          <a:xfrm>
            <a:off x="1524000" y="3231946"/>
            <a:ext cx="9175668" cy="954107"/>
          </a:xfrm>
          <a:prstGeom prst="rect">
            <a:avLst/>
          </a:prstGeom>
          <a:solidFill>
            <a:schemeClr val="bg1"/>
          </a:solidFill>
        </p:spPr>
        <p:txBody>
          <a:bodyPr wrap="square">
            <a:spAutoFit/>
          </a:bodyPr>
          <a:lstStyle/>
          <a:p>
            <a:pPr>
              <a:defRPr/>
            </a:pPr>
            <a:r>
              <a:rPr lang="en-US" sz="2800" b="1" kern="0" dirty="0">
                <a:solidFill>
                  <a:sysClr val="windowText" lastClr="000000"/>
                </a:solidFill>
                <a:latin typeface="Calibri"/>
              </a:rPr>
              <a:t>Step 8) Generate Summary Statistics to Verify Data Correctness</a:t>
            </a:r>
            <a:endParaRPr lang="en-US" sz="2800" kern="0" dirty="0">
              <a:solidFill>
                <a:sysClr val="windowText" lastClr="000000"/>
              </a:solidFill>
              <a:latin typeface="Calibri"/>
            </a:endParaRPr>
          </a:p>
        </p:txBody>
      </p:sp>
      <p:pic>
        <p:nvPicPr>
          <p:cNvPr id="3" name="Picture 2">
            <a:extLst>
              <a:ext uri="{FF2B5EF4-FFF2-40B4-BE49-F238E27FC236}">
                <a16:creationId xmlns:a16="http://schemas.microsoft.com/office/drawing/2014/main" id="{F9F0307C-3276-73D5-C7C7-CBA93A7F39E1}"/>
              </a:ext>
            </a:extLst>
          </p:cNvPr>
          <p:cNvPicPr>
            <a:picLocks noChangeAspect="1"/>
          </p:cNvPicPr>
          <p:nvPr/>
        </p:nvPicPr>
        <p:blipFill>
          <a:blip r:embed="rId2"/>
          <a:srcRect l="21667" t="24815" r="21667" b="50000"/>
          <a:stretch/>
        </p:blipFill>
        <p:spPr>
          <a:xfrm>
            <a:off x="1685875" y="927073"/>
            <a:ext cx="8239496" cy="2059874"/>
          </a:xfrm>
          <a:prstGeom prst="rect">
            <a:avLst/>
          </a:prstGeom>
        </p:spPr>
      </p:pic>
    </p:spTree>
    <p:extLst>
      <p:ext uri="{BB962C8B-B14F-4D97-AF65-F5344CB8AC3E}">
        <p14:creationId xmlns:p14="http://schemas.microsoft.com/office/powerpoint/2010/main" val="1221350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27A0CF-54D5-5D87-8761-ACC6FB4312D6}"/>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9330837A-1A03-D985-B982-CD1D72DE1521}"/>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defRPr/>
            </a:pPr>
            <a:fld id="{81D60167-4931-47E6-BA6A-407CBD079E47}" type="slidenum">
              <a:rPr kern="0" dirty="0"/>
              <a:pPr marL="38100">
                <a:spcBef>
                  <a:spcPts val="5"/>
                </a:spcBef>
                <a:defRPr/>
              </a:pPr>
              <a:t>51</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Rectangle 1">
            <a:extLst>
              <a:ext uri="{FF2B5EF4-FFF2-40B4-BE49-F238E27FC236}">
                <a16:creationId xmlns:a16="http://schemas.microsoft.com/office/drawing/2014/main" id="{E10A3819-4C8A-56F6-F3CA-AA94F395C844}"/>
              </a:ext>
            </a:extLst>
          </p:cNvPr>
          <p:cNvSpPr>
            <a:spLocks noChangeArrowheads="1"/>
          </p:cNvSpPr>
          <p:nvPr/>
        </p:nvSpPr>
        <p:spPr bwMode="auto">
          <a:xfrm>
            <a:off x="1579419" y="4395788"/>
            <a:ext cx="9144000" cy="2462213"/>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r>
              <a:rPr lang="en-US" sz="2200" b="1" kern="0" dirty="0">
                <a:solidFill>
                  <a:sysClr val="windowText" lastClr="000000"/>
                </a:solidFill>
                <a:latin typeface="Calibri"/>
              </a:rPr>
              <a:t>Run the Process</a:t>
            </a:r>
          </a:p>
          <a:p>
            <a:pPr marL="514350" indent="-514350">
              <a:buFont typeface="+mj-lt"/>
              <a:buAutoNum type="arabicPeriod"/>
            </a:pPr>
            <a:r>
              <a:rPr lang="en-US" sz="2200" kern="0" dirty="0">
                <a:solidFill>
                  <a:sysClr val="windowText" lastClr="000000"/>
                </a:solidFill>
                <a:latin typeface="Calibri"/>
              </a:rPr>
              <a:t>Click the </a:t>
            </a:r>
            <a:r>
              <a:rPr lang="en-US" sz="2200" b="1" kern="0" dirty="0">
                <a:solidFill>
                  <a:sysClr val="windowText" lastClr="000000"/>
                </a:solidFill>
                <a:latin typeface="Calibri"/>
              </a:rPr>
              <a:t>Run (▶️) button</a:t>
            </a:r>
            <a:r>
              <a:rPr lang="en-US" sz="2200" kern="0" dirty="0">
                <a:solidFill>
                  <a:sysClr val="windowText" lastClr="000000"/>
                </a:solidFill>
                <a:latin typeface="Calibri"/>
              </a:rPr>
              <a:t> at the top.</a:t>
            </a:r>
          </a:p>
          <a:p>
            <a:pPr marL="514350" indent="-514350">
              <a:buFont typeface="+mj-lt"/>
              <a:buAutoNum type="arabicPeriod"/>
            </a:pPr>
            <a:r>
              <a:rPr lang="en-US" sz="2200" kern="0" dirty="0">
                <a:solidFill>
                  <a:sysClr val="windowText" lastClr="000000"/>
                </a:solidFill>
                <a:latin typeface="Calibri"/>
              </a:rPr>
              <a:t>Once completed, go to the </a:t>
            </a:r>
            <a:r>
              <a:rPr lang="en-US" sz="2200" b="1" kern="0" dirty="0">
                <a:solidFill>
                  <a:sysClr val="windowText" lastClr="000000"/>
                </a:solidFill>
                <a:latin typeface="Calibri"/>
              </a:rPr>
              <a:t>Results tab and Select Statistics</a:t>
            </a:r>
            <a:r>
              <a:rPr lang="en-US" sz="2200" kern="0" dirty="0">
                <a:solidFill>
                  <a:sysClr val="windowText" lastClr="000000"/>
                </a:solidFill>
                <a:latin typeface="Calibri"/>
              </a:rPr>
              <a:t>.</a:t>
            </a:r>
          </a:p>
          <a:p>
            <a:pPr marL="514350" indent="-514350">
              <a:buFont typeface="+mj-lt"/>
              <a:buAutoNum type="arabicPeriod"/>
            </a:pPr>
            <a:r>
              <a:rPr lang="en-US" sz="2200" kern="0" dirty="0">
                <a:solidFill>
                  <a:sysClr val="windowText" lastClr="000000"/>
                </a:solidFill>
                <a:latin typeface="Calibri"/>
              </a:rPr>
              <a:t>The </a:t>
            </a:r>
            <a:r>
              <a:rPr lang="en-US" sz="2200" b="1" kern="0" dirty="0">
                <a:solidFill>
                  <a:sysClr val="windowText" lastClr="000000"/>
                </a:solidFill>
                <a:latin typeface="Calibri"/>
              </a:rPr>
              <a:t>summary statistics</a:t>
            </a:r>
            <a:r>
              <a:rPr lang="en-US" sz="2200" kern="0" dirty="0">
                <a:solidFill>
                  <a:sysClr val="windowText" lastClr="000000"/>
                </a:solidFill>
                <a:latin typeface="Calibri"/>
              </a:rPr>
              <a:t> will be displayed, showing:</a:t>
            </a:r>
          </a:p>
          <a:p>
            <a:pPr marL="914400" lvl="1" indent="-457200">
              <a:buFont typeface="Arial" panose="020B0604020202020204" pitchFamily="34" charset="0"/>
              <a:buChar char="•"/>
            </a:pPr>
            <a:r>
              <a:rPr lang="en-US" sz="2200" b="1" kern="0" dirty="0">
                <a:solidFill>
                  <a:sysClr val="windowText" lastClr="000000"/>
                </a:solidFill>
                <a:latin typeface="Calibri"/>
              </a:rPr>
              <a:t>Mean, Median, Min, Max</a:t>
            </a:r>
            <a:r>
              <a:rPr lang="en-US" sz="2200" kern="0" dirty="0">
                <a:solidFill>
                  <a:sysClr val="windowText" lastClr="000000"/>
                </a:solidFill>
                <a:latin typeface="Calibri"/>
              </a:rPr>
              <a:t> for numerical columns.</a:t>
            </a:r>
          </a:p>
          <a:p>
            <a:pPr marL="914400" lvl="1" indent="-457200">
              <a:buFont typeface="Arial" panose="020B0604020202020204" pitchFamily="34" charset="0"/>
              <a:buChar char="•"/>
            </a:pPr>
            <a:r>
              <a:rPr lang="en-US" sz="2200" b="1" kern="0" dirty="0">
                <a:solidFill>
                  <a:sysClr val="windowText" lastClr="000000"/>
                </a:solidFill>
                <a:latin typeface="Calibri"/>
              </a:rPr>
              <a:t>Unique values, Mode</a:t>
            </a:r>
            <a:r>
              <a:rPr lang="en-US" sz="2200" kern="0" dirty="0">
                <a:solidFill>
                  <a:sysClr val="windowText" lastClr="000000"/>
                </a:solidFill>
                <a:latin typeface="Calibri"/>
              </a:rPr>
              <a:t> for categorical columns.</a:t>
            </a:r>
          </a:p>
          <a:p>
            <a:pPr marL="914400" lvl="1" indent="-457200">
              <a:buFont typeface="Arial" panose="020B0604020202020204" pitchFamily="34" charset="0"/>
              <a:buChar char="•"/>
            </a:pPr>
            <a:r>
              <a:rPr lang="en-US" sz="2200" b="1" kern="0" dirty="0">
                <a:solidFill>
                  <a:sysClr val="windowText" lastClr="000000"/>
                </a:solidFill>
                <a:latin typeface="Calibri"/>
              </a:rPr>
              <a:t>Count of missing values</a:t>
            </a:r>
            <a:r>
              <a:rPr lang="en-US" sz="2200" kern="0" dirty="0">
                <a:solidFill>
                  <a:sysClr val="windowText" lastClr="000000"/>
                </a:solidFill>
                <a:latin typeface="Calibri"/>
              </a:rPr>
              <a:t> (if any remain).</a:t>
            </a:r>
          </a:p>
        </p:txBody>
      </p:sp>
      <p:sp>
        <p:nvSpPr>
          <p:cNvPr id="2" name="TextBox 1">
            <a:extLst>
              <a:ext uri="{FF2B5EF4-FFF2-40B4-BE49-F238E27FC236}">
                <a16:creationId xmlns:a16="http://schemas.microsoft.com/office/drawing/2014/main" id="{80CC622F-7ED2-D134-CB2E-7C25ED31DE35}"/>
              </a:ext>
            </a:extLst>
          </p:cNvPr>
          <p:cNvSpPr txBox="1"/>
          <p:nvPr/>
        </p:nvSpPr>
        <p:spPr>
          <a:xfrm>
            <a:off x="1524000" y="2367433"/>
            <a:ext cx="9175668" cy="954107"/>
          </a:xfrm>
          <a:prstGeom prst="rect">
            <a:avLst/>
          </a:prstGeom>
          <a:solidFill>
            <a:schemeClr val="bg1"/>
          </a:solidFill>
        </p:spPr>
        <p:txBody>
          <a:bodyPr wrap="square">
            <a:spAutoFit/>
          </a:bodyPr>
          <a:lstStyle/>
          <a:p>
            <a:pPr>
              <a:defRPr/>
            </a:pPr>
            <a:r>
              <a:rPr lang="en-US" sz="2800" b="1" kern="0" dirty="0">
                <a:solidFill>
                  <a:sysClr val="windowText" lastClr="000000"/>
                </a:solidFill>
                <a:latin typeface="Calibri"/>
              </a:rPr>
              <a:t>Step 8) Generate Summary Statistics to Verify Data Correctness</a:t>
            </a:r>
            <a:endParaRPr lang="en-US" sz="2800" kern="0" dirty="0">
              <a:solidFill>
                <a:sysClr val="windowText" lastClr="000000"/>
              </a:solidFill>
              <a:latin typeface="Calibri"/>
            </a:endParaRPr>
          </a:p>
        </p:txBody>
      </p:sp>
      <p:pic>
        <p:nvPicPr>
          <p:cNvPr id="11" name="Picture 10">
            <a:extLst>
              <a:ext uri="{FF2B5EF4-FFF2-40B4-BE49-F238E27FC236}">
                <a16:creationId xmlns:a16="http://schemas.microsoft.com/office/drawing/2014/main" id="{8A6BCB8D-0658-0068-9BA3-1DDE0ABC9AFD}"/>
              </a:ext>
            </a:extLst>
          </p:cNvPr>
          <p:cNvPicPr>
            <a:picLocks noChangeAspect="1"/>
          </p:cNvPicPr>
          <p:nvPr/>
        </p:nvPicPr>
        <p:blipFill>
          <a:blip r:embed="rId2"/>
          <a:srcRect t="5555" b="10000"/>
          <a:stretch/>
        </p:blipFill>
        <p:spPr>
          <a:xfrm>
            <a:off x="1524000" y="42491"/>
            <a:ext cx="9144000" cy="4343400"/>
          </a:xfrm>
          <a:prstGeom prst="rect">
            <a:avLst/>
          </a:prstGeom>
        </p:spPr>
      </p:pic>
    </p:spTree>
    <p:extLst>
      <p:ext uri="{BB962C8B-B14F-4D97-AF65-F5344CB8AC3E}">
        <p14:creationId xmlns:p14="http://schemas.microsoft.com/office/powerpoint/2010/main" val="29075563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15BB1B-17CC-BF46-195C-95669185A08E}"/>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BB26AA68-167E-588A-5BD3-710F3BEE32F5}"/>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defRPr/>
            </a:pPr>
            <a:fld id="{81D60167-4931-47E6-BA6A-407CBD079E47}" type="slidenum">
              <a:rPr kern="0" dirty="0"/>
              <a:pPr marL="38100">
                <a:spcBef>
                  <a:spcPts val="5"/>
                </a:spcBef>
                <a:defRPr/>
              </a:pPr>
              <a:t>52</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Rectangle 1">
            <a:extLst>
              <a:ext uri="{FF2B5EF4-FFF2-40B4-BE49-F238E27FC236}">
                <a16:creationId xmlns:a16="http://schemas.microsoft.com/office/drawing/2014/main" id="{962D0C4E-F3A6-7384-7E0D-987A48EE48AC}"/>
              </a:ext>
            </a:extLst>
          </p:cNvPr>
          <p:cNvSpPr>
            <a:spLocks noChangeArrowheads="1"/>
          </p:cNvSpPr>
          <p:nvPr/>
        </p:nvSpPr>
        <p:spPr bwMode="auto">
          <a:xfrm>
            <a:off x="1579419" y="4447900"/>
            <a:ext cx="9144000" cy="2246769"/>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800" b="1" kern="0" dirty="0">
                <a:solidFill>
                  <a:prstClr val="black"/>
                </a:solidFill>
                <a:latin typeface="Calibri"/>
              </a:rPr>
              <a:t>Select ‘Twitter’ to Verify Data Correctness</a:t>
            </a:r>
          </a:p>
          <a:p>
            <a:pPr marL="457200"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Check if the </a:t>
            </a:r>
            <a:r>
              <a:rPr lang="en-US" altLang="en-US" sz="2800" b="1" kern="0" dirty="0">
                <a:solidFill>
                  <a:prstClr val="black"/>
                </a:solidFill>
                <a:latin typeface="Calibri"/>
              </a:rPr>
              <a:t>99 values</a:t>
            </a:r>
            <a:r>
              <a:rPr lang="en-US" altLang="en-US" sz="2800" kern="0" dirty="0">
                <a:solidFill>
                  <a:prstClr val="black"/>
                </a:solidFill>
                <a:latin typeface="Calibri"/>
              </a:rPr>
              <a:t> in the </a:t>
            </a:r>
            <a:r>
              <a:rPr lang="en-US" altLang="en-US" sz="2800" b="1" kern="0" dirty="0">
                <a:solidFill>
                  <a:prstClr val="black"/>
                </a:solidFill>
                <a:latin typeface="Calibri"/>
              </a:rPr>
              <a:t>Twitter</a:t>
            </a:r>
            <a:r>
              <a:rPr lang="en-US" altLang="en-US" sz="2800" kern="0" dirty="0">
                <a:solidFill>
                  <a:prstClr val="black"/>
                </a:solidFill>
                <a:latin typeface="Calibri"/>
              </a:rPr>
              <a:t> column were successfully replaced with "N".</a:t>
            </a:r>
          </a:p>
          <a:p>
            <a:pPr marL="457200"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Ensure no </a:t>
            </a:r>
            <a:r>
              <a:rPr lang="en-US" altLang="en-US" sz="2800" b="1" kern="0" dirty="0">
                <a:solidFill>
                  <a:prstClr val="black"/>
                </a:solidFill>
                <a:latin typeface="Calibri"/>
              </a:rPr>
              <a:t>unexpected missing values</a:t>
            </a:r>
            <a:r>
              <a:rPr lang="en-US" altLang="en-US" sz="2800" kern="0" dirty="0">
                <a:solidFill>
                  <a:prstClr val="black"/>
                </a:solidFill>
                <a:latin typeface="Calibri"/>
              </a:rPr>
              <a:t> are present.</a:t>
            </a:r>
          </a:p>
          <a:p>
            <a:pPr marL="457200" indent="-457200" eaLnBrk="0" fontAlgn="base" hangingPunct="0">
              <a:spcBef>
                <a:spcPct val="0"/>
              </a:spcBef>
              <a:spcAft>
                <a:spcPct val="0"/>
              </a:spcAft>
              <a:buFont typeface="Arial" panose="020B0604020202020204" pitchFamily="34" charset="0"/>
              <a:buChar char="•"/>
            </a:pPr>
            <a:r>
              <a:rPr lang="en-US" altLang="en-US" sz="2800" kern="0" dirty="0">
                <a:solidFill>
                  <a:prstClr val="black"/>
                </a:solidFill>
                <a:latin typeface="Calibri"/>
              </a:rPr>
              <a:t>Verify if the </a:t>
            </a:r>
            <a:r>
              <a:rPr lang="en-US" altLang="en-US" sz="2800" b="1" kern="0" dirty="0">
                <a:solidFill>
                  <a:prstClr val="black"/>
                </a:solidFill>
                <a:latin typeface="Calibri"/>
              </a:rPr>
              <a:t>data distributions</a:t>
            </a:r>
            <a:r>
              <a:rPr lang="en-US" altLang="en-US" sz="2800" kern="0" dirty="0">
                <a:solidFill>
                  <a:prstClr val="black"/>
                </a:solidFill>
                <a:latin typeface="Calibri"/>
              </a:rPr>
              <a:t> match expectations.</a:t>
            </a:r>
          </a:p>
        </p:txBody>
      </p:sp>
      <p:pic>
        <p:nvPicPr>
          <p:cNvPr id="5" name="Picture 4">
            <a:extLst>
              <a:ext uri="{FF2B5EF4-FFF2-40B4-BE49-F238E27FC236}">
                <a16:creationId xmlns:a16="http://schemas.microsoft.com/office/drawing/2014/main" id="{12CAE83D-1A34-7692-63D4-B473064C91AD}"/>
              </a:ext>
            </a:extLst>
          </p:cNvPr>
          <p:cNvPicPr>
            <a:picLocks noChangeAspect="1"/>
          </p:cNvPicPr>
          <p:nvPr/>
        </p:nvPicPr>
        <p:blipFill>
          <a:blip r:embed="rId2"/>
          <a:srcRect r="606" b="21852"/>
          <a:stretch/>
        </p:blipFill>
        <p:spPr>
          <a:xfrm>
            <a:off x="1523998" y="0"/>
            <a:ext cx="9144002" cy="4044060"/>
          </a:xfrm>
          <a:prstGeom prst="rect">
            <a:avLst/>
          </a:prstGeom>
        </p:spPr>
      </p:pic>
      <p:sp>
        <p:nvSpPr>
          <p:cNvPr id="7" name="Rectangle: Rounded Corners 6">
            <a:extLst>
              <a:ext uri="{FF2B5EF4-FFF2-40B4-BE49-F238E27FC236}">
                <a16:creationId xmlns:a16="http://schemas.microsoft.com/office/drawing/2014/main" id="{6B6F432C-F777-2BED-9106-9AA5DB09F073}"/>
              </a:ext>
            </a:extLst>
          </p:cNvPr>
          <p:cNvSpPr/>
          <p:nvPr/>
        </p:nvSpPr>
        <p:spPr>
          <a:xfrm>
            <a:off x="2438400" y="1371600"/>
            <a:ext cx="1219200" cy="381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35824787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CA9E00-FE69-5162-C485-D653F994C14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44E342B-2338-B8F6-3B35-93A53123C182}"/>
              </a:ext>
            </a:extLst>
          </p:cNvPr>
          <p:cNvPicPr>
            <a:picLocks noChangeAspect="1"/>
          </p:cNvPicPr>
          <p:nvPr/>
        </p:nvPicPr>
        <p:blipFill>
          <a:blip r:embed="rId2"/>
          <a:srcRect b="14445"/>
          <a:stretch/>
        </p:blipFill>
        <p:spPr>
          <a:xfrm>
            <a:off x="1524000" y="0"/>
            <a:ext cx="9144000" cy="4400550"/>
          </a:xfrm>
          <a:prstGeom prst="rect">
            <a:avLst/>
          </a:prstGeom>
        </p:spPr>
      </p:pic>
      <p:sp>
        <p:nvSpPr>
          <p:cNvPr id="4" name="object 4">
            <a:extLst>
              <a:ext uri="{FF2B5EF4-FFF2-40B4-BE49-F238E27FC236}">
                <a16:creationId xmlns:a16="http://schemas.microsoft.com/office/drawing/2014/main" id="{B21D1FF2-7587-9B7E-CB27-CF3AA4C268CB}"/>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defRPr/>
            </a:pPr>
            <a:fld id="{81D60167-4931-47E6-BA6A-407CBD079E47}" type="slidenum">
              <a:rPr kern="0" dirty="0"/>
              <a:pPr marL="38100">
                <a:spcBef>
                  <a:spcPts val="5"/>
                </a:spcBef>
                <a:defRPr/>
              </a:pPr>
              <a:t>53</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Rectangle 1">
            <a:extLst>
              <a:ext uri="{FF2B5EF4-FFF2-40B4-BE49-F238E27FC236}">
                <a16:creationId xmlns:a16="http://schemas.microsoft.com/office/drawing/2014/main" id="{2C088D1C-B722-80A5-288C-D797463546D8}"/>
              </a:ext>
            </a:extLst>
          </p:cNvPr>
          <p:cNvSpPr>
            <a:spLocks noChangeArrowheads="1"/>
          </p:cNvSpPr>
          <p:nvPr/>
        </p:nvSpPr>
        <p:spPr bwMode="auto">
          <a:xfrm>
            <a:off x="1524000" y="4343400"/>
            <a:ext cx="9144000" cy="249299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600" b="1" kern="0" dirty="0">
                <a:solidFill>
                  <a:prstClr val="black"/>
                </a:solidFill>
                <a:latin typeface="Calibri"/>
              </a:rPr>
              <a:t>Analysis of ‘</a:t>
            </a:r>
            <a:r>
              <a:rPr lang="en-US" altLang="en-US" sz="2600" b="1" kern="0" dirty="0" err="1">
                <a:solidFill>
                  <a:prstClr val="black"/>
                </a:solidFill>
                <a:latin typeface="Calibri"/>
              </a:rPr>
              <a:t>Birth_Year</a:t>
            </a:r>
            <a:r>
              <a:rPr lang="en-US" altLang="en-US" sz="2600" b="1" kern="0" dirty="0">
                <a:solidFill>
                  <a:prstClr val="black"/>
                </a:solidFill>
                <a:latin typeface="Calibri"/>
              </a:rPr>
              <a:t>’ </a:t>
            </a:r>
          </a:p>
          <a:p>
            <a:pPr marL="457200" indent="-457200" eaLnBrk="0" fontAlgn="base" hangingPunct="0">
              <a:spcBef>
                <a:spcPct val="0"/>
              </a:spcBef>
              <a:spcAft>
                <a:spcPct val="0"/>
              </a:spcAft>
              <a:buFont typeface="Arial" panose="020B0604020202020204" pitchFamily="34" charset="0"/>
              <a:buChar char="•"/>
            </a:pPr>
            <a:r>
              <a:rPr lang="en-US" altLang="en-US" sz="2600" kern="0" dirty="0">
                <a:solidFill>
                  <a:prstClr val="black"/>
                </a:solidFill>
                <a:latin typeface="Calibri"/>
              </a:rPr>
              <a:t>The </a:t>
            </a:r>
            <a:r>
              <a:rPr lang="en-US" altLang="en-US" sz="2600" b="1" kern="0" dirty="0">
                <a:solidFill>
                  <a:prstClr val="black"/>
                </a:solidFill>
                <a:latin typeface="Calibri"/>
              </a:rPr>
              <a:t>minimum birth year is 1954</a:t>
            </a:r>
            <a:r>
              <a:rPr lang="en-US" altLang="en-US" sz="2600" kern="0" dirty="0">
                <a:solidFill>
                  <a:prstClr val="black"/>
                </a:solidFill>
                <a:latin typeface="Calibri"/>
              </a:rPr>
              <a:t>, and the </a:t>
            </a:r>
            <a:r>
              <a:rPr lang="en-US" altLang="en-US" sz="2600" b="1" kern="0" dirty="0">
                <a:solidFill>
                  <a:prstClr val="black"/>
                </a:solidFill>
                <a:latin typeface="Calibri"/>
              </a:rPr>
              <a:t>maximum is 1987</a:t>
            </a:r>
            <a:r>
              <a:rPr lang="en-US" altLang="en-US" sz="2600" kern="0" dirty="0">
                <a:solidFill>
                  <a:prstClr val="black"/>
                </a:solidFill>
                <a:latin typeface="Calibri"/>
              </a:rPr>
              <a:t>.</a:t>
            </a:r>
          </a:p>
          <a:p>
            <a:pPr marL="457200" indent="-457200" eaLnBrk="0" fontAlgn="base" hangingPunct="0">
              <a:spcBef>
                <a:spcPct val="0"/>
              </a:spcBef>
              <a:spcAft>
                <a:spcPct val="0"/>
              </a:spcAft>
              <a:buFont typeface="Arial" panose="020B0604020202020204" pitchFamily="34" charset="0"/>
              <a:buChar char="•"/>
            </a:pPr>
            <a:r>
              <a:rPr lang="en-US" altLang="en-US" sz="2600" kern="0" dirty="0">
                <a:solidFill>
                  <a:prstClr val="black"/>
                </a:solidFill>
                <a:latin typeface="Calibri"/>
              </a:rPr>
              <a:t>The </a:t>
            </a:r>
            <a:r>
              <a:rPr lang="en-US" altLang="en-US" sz="2600" b="1" kern="0" dirty="0">
                <a:solidFill>
                  <a:prstClr val="black"/>
                </a:solidFill>
                <a:latin typeface="Calibri"/>
              </a:rPr>
              <a:t>mean birth year is ~1972</a:t>
            </a:r>
            <a:r>
              <a:rPr lang="en-US" altLang="en-US" sz="2600" kern="0" dirty="0">
                <a:solidFill>
                  <a:prstClr val="black"/>
                </a:solidFill>
                <a:latin typeface="Calibri"/>
              </a:rPr>
              <a:t>, meaning the dataset likely contains middle-aged individuals.</a:t>
            </a:r>
          </a:p>
          <a:p>
            <a:pPr marL="457200" indent="-457200" eaLnBrk="0" fontAlgn="base" hangingPunct="0">
              <a:spcBef>
                <a:spcPct val="0"/>
              </a:spcBef>
              <a:spcAft>
                <a:spcPct val="0"/>
              </a:spcAft>
              <a:buFont typeface="Arial" panose="020B0604020202020204" pitchFamily="34" charset="0"/>
              <a:buChar char="•"/>
            </a:pPr>
            <a:r>
              <a:rPr lang="en-US" altLang="en-US" sz="2600" kern="0" dirty="0">
                <a:solidFill>
                  <a:prstClr val="black"/>
                </a:solidFill>
                <a:latin typeface="Calibri"/>
              </a:rPr>
              <a:t>The </a:t>
            </a:r>
            <a:r>
              <a:rPr lang="en-US" altLang="en-US" sz="2600" b="1" kern="0" dirty="0">
                <a:solidFill>
                  <a:prstClr val="black"/>
                </a:solidFill>
                <a:latin typeface="Calibri"/>
              </a:rPr>
              <a:t>standard deviation is 10.743</a:t>
            </a:r>
            <a:r>
              <a:rPr lang="en-US" altLang="en-US" sz="2600" kern="0" dirty="0">
                <a:solidFill>
                  <a:prstClr val="black"/>
                </a:solidFill>
                <a:latin typeface="Calibri"/>
              </a:rPr>
              <a:t>, indicating a reasonable spread of ages. </a:t>
            </a:r>
          </a:p>
        </p:txBody>
      </p:sp>
      <p:sp>
        <p:nvSpPr>
          <p:cNvPr id="7" name="Rectangle: Rounded Corners 6">
            <a:extLst>
              <a:ext uri="{FF2B5EF4-FFF2-40B4-BE49-F238E27FC236}">
                <a16:creationId xmlns:a16="http://schemas.microsoft.com/office/drawing/2014/main" id="{A6AFF02A-B229-BFBC-33FD-57C6EBC240C3}"/>
              </a:ext>
            </a:extLst>
          </p:cNvPr>
          <p:cNvSpPr/>
          <p:nvPr/>
        </p:nvSpPr>
        <p:spPr>
          <a:xfrm>
            <a:off x="2514600" y="1371600"/>
            <a:ext cx="1219200" cy="381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339727497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493D3D-0E71-7A96-79F2-703919B5229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60636D4-B837-DF6C-0D9B-AA0A00063296}"/>
              </a:ext>
            </a:extLst>
          </p:cNvPr>
          <p:cNvPicPr>
            <a:picLocks noChangeAspect="1"/>
          </p:cNvPicPr>
          <p:nvPr/>
        </p:nvPicPr>
        <p:blipFill>
          <a:blip r:embed="rId2"/>
          <a:srcRect b="14445"/>
          <a:stretch/>
        </p:blipFill>
        <p:spPr>
          <a:xfrm>
            <a:off x="1790700" y="1"/>
            <a:ext cx="8610600" cy="4143851"/>
          </a:xfrm>
          <a:prstGeom prst="rect">
            <a:avLst/>
          </a:prstGeom>
        </p:spPr>
      </p:pic>
      <p:sp>
        <p:nvSpPr>
          <p:cNvPr id="4" name="object 4">
            <a:extLst>
              <a:ext uri="{FF2B5EF4-FFF2-40B4-BE49-F238E27FC236}">
                <a16:creationId xmlns:a16="http://schemas.microsoft.com/office/drawing/2014/main" id="{E126D908-D406-D661-FBC4-E8DDF7F28100}"/>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defRPr/>
            </a:pPr>
            <a:fld id="{81D60167-4931-47E6-BA6A-407CBD079E47}" type="slidenum">
              <a:rPr kern="0" dirty="0"/>
              <a:pPr marL="38100">
                <a:spcBef>
                  <a:spcPts val="5"/>
                </a:spcBef>
                <a:defRPr/>
              </a:pPr>
              <a:t>54</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Rectangle 1">
            <a:extLst>
              <a:ext uri="{FF2B5EF4-FFF2-40B4-BE49-F238E27FC236}">
                <a16:creationId xmlns:a16="http://schemas.microsoft.com/office/drawing/2014/main" id="{33367826-D861-41C6-280F-8D62FFF9C7D9}"/>
              </a:ext>
            </a:extLst>
          </p:cNvPr>
          <p:cNvSpPr>
            <a:spLocks noChangeArrowheads="1"/>
          </p:cNvSpPr>
          <p:nvPr/>
        </p:nvSpPr>
        <p:spPr bwMode="auto">
          <a:xfrm>
            <a:off x="1524000" y="4147572"/>
            <a:ext cx="914400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r>
              <a:rPr lang="en-US" sz="2800" b="1" kern="0" dirty="0">
                <a:solidFill>
                  <a:sysClr val="windowText" lastClr="000000"/>
                </a:solidFill>
                <a:latin typeface="Calibri"/>
              </a:rPr>
              <a:t>Histogram (Distribution of Birth Years):</a:t>
            </a:r>
          </a:p>
          <a:p>
            <a:pPr marL="457200" indent="-457200">
              <a:buFont typeface="Arial" panose="020B0604020202020204" pitchFamily="34" charset="0"/>
              <a:buChar char="•"/>
            </a:pPr>
            <a:r>
              <a:rPr lang="en-US" sz="2800" kern="0" dirty="0">
                <a:solidFill>
                  <a:sysClr val="windowText" lastClr="000000"/>
                </a:solidFill>
                <a:latin typeface="Calibri"/>
              </a:rPr>
              <a:t>The histogram shows </a:t>
            </a:r>
            <a:r>
              <a:rPr lang="en-US" sz="2800" b="1" kern="0" dirty="0">
                <a:solidFill>
                  <a:sysClr val="windowText" lastClr="000000"/>
                </a:solidFill>
                <a:latin typeface="Calibri"/>
              </a:rPr>
              <a:t>grouped bins of birth years</a:t>
            </a:r>
            <a:r>
              <a:rPr lang="en-US" sz="2800" kern="0" dirty="0">
                <a:solidFill>
                  <a:sysClr val="windowText" lastClr="000000"/>
                </a:solidFill>
                <a:latin typeface="Calibri"/>
              </a:rPr>
              <a:t>.</a:t>
            </a:r>
          </a:p>
          <a:p>
            <a:pPr marL="457200" indent="-457200">
              <a:buFont typeface="Arial" panose="020B0604020202020204" pitchFamily="34" charset="0"/>
              <a:buChar char="•"/>
            </a:pPr>
            <a:r>
              <a:rPr lang="en-US" sz="2800" kern="0" dirty="0">
                <a:solidFill>
                  <a:sysClr val="windowText" lastClr="000000"/>
                </a:solidFill>
                <a:latin typeface="Calibri"/>
              </a:rPr>
              <a:t>There is </a:t>
            </a:r>
            <a:r>
              <a:rPr lang="en-US" sz="2800" b="1" kern="0" dirty="0">
                <a:solidFill>
                  <a:sysClr val="windowText" lastClr="000000"/>
                </a:solidFill>
                <a:latin typeface="Calibri"/>
              </a:rPr>
              <a:t>a peak between 1975 and 1982</a:t>
            </a:r>
            <a:r>
              <a:rPr lang="en-US" sz="2800" kern="0" dirty="0">
                <a:solidFill>
                  <a:sysClr val="windowText" lastClr="000000"/>
                </a:solidFill>
                <a:latin typeface="Calibri"/>
              </a:rPr>
              <a:t>, meaning most individuals in this dataset were born in that range.</a:t>
            </a:r>
          </a:p>
          <a:p>
            <a:pPr marL="457200" indent="-457200">
              <a:buFont typeface="Arial" panose="020B0604020202020204" pitchFamily="34" charset="0"/>
              <a:buChar char="•"/>
            </a:pPr>
            <a:r>
              <a:rPr lang="en-US" sz="2800" kern="0" dirty="0">
                <a:solidFill>
                  <a:sysClr val="windowText" lastClr="000000"/>
                </a:solidFill>
                <a:latin typeface="Calibri"/>
              </a:rPr>
              <a:t>Fewer individuals were born </a:t>
            </a:r>
            <a:r>
              <a:rPr lang="en-US" sz="2800" b="1" kern="0" dirty="0">
                <a:solidFill>
                  <a:sysClr val="windowText" lastClr="000000"/>
                </a:solidFill>
                <a:latin typeface="Calibri"/>
              </a:rPr>
              <a:t>before 1960</a:t>
            </a:r>
            <a:r>
              <a:rPr lang="en-US" sz="2800" kern="0" dirty="0">
                <a:solidFill>
                  <a:sysClr val="windowText" lastClr="000000"/>
                </a:solidFill>
                <a:latin typeface="Calibri"/>
              </a:rPr>
              <a:t> or </a:t>
            </a:r>
            <a:r>
              <a:rPr lang="en-US" sz="2800" b="1" kern="0" dirty="0">
                <a:solidFill>
                  <a:sysClr val="windowText" lastClr="000000"/>
                </a:solidFill>
                <a:latin typeface="Calibri"/>
              </a:rPr>
              <a:t>after 1985</a:t>
            </a:r>
            <a:r>
              <a:rPr lang="en-US" sz="2800" kern="0" dirty="0">
                <a:solidFill>
                  <a:sysClr val="windowText" lastClr="000000"/>
                </a:solidFill>
                <a:latin typeface="Calibri"/>
              </a:rPr>
              <a:t>, suggesting an older demographic.</a:t>
            </a:r>
          </a:p>
        </p:txBody>
      </p:sp>
      <p:sp>
        <p:nvSpPr>
          <p:cNvPr id="7" name="Rectangle: Rounded Corners 6">
            <a:extLst>
              <a:ext uri="{FF2B5EF4-FFF2-40B4-BE49-F238E27FC236}">
                <a16:creationId xmlns:a16="http://schemas.microsoft.com/office/drawing/2014/main" id="{B7F7E0BF-009D-6BA3-D2B6-E0D5C7493160}"/>
              </a:ext>
            </a:extLst>
          </p:cNvPr>
          <p:cNvSpPr/>
          <p:nvPr/>
        </p:nvSpPr>
        <p:spPr>
          <a:xfrm>
            <a:off x="3429000" y="1600200"/>
            <a:ext cx="4800600" cy="1524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37536026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2911AF-839B-14EA-5AFF-47B7C0700B7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E1A3BCF-8DC3-6817-7958-8BC768C96B5D}"/>
              </a:ext>
            </a:extLst>
          </p:cNvPr>
          <p:cNvPicPr>
            <a:picLocks noChangeAspect="1"/>
          </p:cNvPicPr>
          <p:nvPr/>
        </p:nvPicPr>
        <p:blipFill>
          <a:blip r:embed="rId2"/>
          <a:srcRect b="14445"/>
          <a:stretch/>
        </p:blipFill>
        <p:spPr>
          <a:xfrm>
            <a:off x="1790700" y="1"/>
            <a:ext cx="8610600" cy="4143851"/>
          </a:xfrm>
          <a:prstGeom prst="rect">
            <a:avLst/>
          </a:prstGeom>
        </p:spPr>
      </p:pic>
      <p:sp>
        <p:nvSpPr>
          <p:cNvPr id="4" name="object 4">
            <a:extLst>
              <a:ext uri="{FF2B5EF4-FFF2-40B4-BE49-F238E27FC236}">
                <a16:creationId xmlns:a16="http://schemas.microsoft.com/office/drawing/2014/main" id="{DD6C18FC-85E6-8816-BEE4-58585912E74E}"/>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defRPr/>
            </a:pPr>
            <a:fld id="{81D60167-4931-47E6-BA6A-407CBD079E47}" type="slidenum">
              <a:rPr kern="0" dirty="0"/>
              <a:pPr marL="38100">
                <a:spcBef>
                  <a:spcPts val="5"/>
                </a:spcBef>
                <a:defRPr/>
              </a:pPr>
              <a:t>55</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Rectangle 1">
            <a:extLst>
              <a:ext uri="{FF2B5EF4-FFF2-40B4-BE49-F238E27FC236}">
                <a16:creationId xmlns:a16="http://schemas.microsoft.com/office/drawing/2014/main" id="{543FF3B9-F573-DDBD-6832-A43CCDE85A21}"/>
              </a:ext>
            </a:extLst>
          </p:cNvPr>
          <p:cNvSpPr>
            <a:spLocks noChangeArrowheads="1"/>
          </p:cNvSpPr>
          <p:nvPr/>
        </p:nvSpPr>
        <p:spPr bwMode="auto">
          <a:xfrm>
            <a:off x="1524000" y="4143851"/>
            <a:ext cx="914400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457200"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Most individuals fall in the 1975–1982 range.</a:t>
            </a:r>
            <a:endParaRPr lang="en-US" altLang="en-US" sz="2800" kern="0" dirty="0">
              <a:solidFill>
                <a:prstClr val="black"/>
              </a:solidFill>
              <a:latin typeface="Calibri"/>
            </a:endParaRPr>
          </a:p>
          <a:p>
            <a:pPr marL="457200"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No missing or infinite values</a:t>
            </a:r>
            <a:r>
              <a:rPr lang="en-US" altLang="en-US" sz="2800" kern="0" dirty="0">
                <a:solidFill>
                  <a:prstClr val="black"/>
                </a:solidFill>
                <a:latin typeface="Calibri"/>
              </a:rPr>
              <a:t>, making this a clean dataset for analysis.</a:t>
            </a:r>
          </a:p>
          <a:p>
            <a:pPr marL="457200"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High uniqueness (ID-ness), meaning this column is not ideal for categorical grouping.</a:t>
            </a:r>
            <a:endParaRPr lang="en-US" altLang="en-US" sz="2800" kern="0" dirty="0">
              <a:solidFill>
                <a:prstClr val="black"/>
              </a:solidFill>
              <a:latin typeface="Calibri"/>
            </a:endParaRPr>
          </a:p>
          <a:p>
            <a:pPr marL="457200" indent="-457200" eaLnBrk="0" fontAlgn="base" hangingPunct="0">
              <a:spcBef>
                <a:spcPct val="0"/>
              </a:spcBef>
              <a:spcAft>
                <a:spcPct val="0"/>
              </a:spcAft>
              <a:buFont typeface="Arial" panose="020B0604020202020204" pitchFamily="34" charset="0"/>
              <a:buChar char="•"/>
            </a:pPr>
            <a:r>
              <a:rPr lang="en-US" altLang="en-US" sz="2800" b="1" kern="0" dirty="0">
                <a:solidFill>
                  <a:prstClr val="black"/>
                </a:solidFill>
                <a:latin typeface="Calibri"/>
              </a:rPr>
              <a:t>The dataset likely represents a middle-aged population.</a:t>
            </a:r>
            <a:r>
              <a:rPr lang="en-US" altLang="en-US" sz="2800" kern="0" dirty="0">
                <a:solidFill>
                  <a:prstClr val="black"/>
                </a:solidFill>
                <a:latin typeface="Calibri"/>
              </a:rPr>
              <a:t> </a:t>
            </a:r>
          </a:p>
        </p:txBody>
      </p:sp>
      <p:sp>
        <p:nvSpPr>
          <p:cNvPr id="7" name="Rectangle: Rounded Corners 6">
            <a:extLst>
              <a:ext uri="{FF2B5EF4-FFF2-40B4-BE49-F238E27FC236}">
                <a16:creationId xmlns:a16="http://schemas.microsoft.com/office/drawing/2014/main" id="{2A222678-22EC-A9E0-A0C4-3C57FF678A0E}"/>
              </a:ext>
            </a:extLst>
          </p:cNvPr>
          <p:cNvSpPr/>
          <p:nvPr/>
        </p:nvSpPr>
        <p:spPr>
          <a:xfrm>
            <a:off x="3429000" y="1600200"/>
            <a:ext cx="4800600" cy="1524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36796469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85B470-5EEE-91E1-B853-B3FCF90D2CF7}"/>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0CBFAE8-E526-666E-B13B-9A188D7F55C1}"/>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defRPr/>
            </a:pPr>
            <a:fld id="{81D60167-4931-47E6-BA6A-407CBD079E47}" type="slidenum">
              <a:rPr kern="0" dirty="0"/>
              <a:pPr marL="38100">
                <a:spcBef>
                  <a:spcPts val="5"/>
                </a:spcBef>
                <a:defRPr/>
              </a:pPr>
              <a:t>56</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9" name="Rectangle 1">
            <a:extLst>
              <a:ext uri="{FF2B5EF4-FFF2-40B4-BE49-F238E27FC236}">
                <a16:creationId xmlns:a16="http://schemas.microsoft.com/office/drawing/2014/main" id="{F81023C7-39D1-CB46-E7B1-AEA2CA9B5EB7}"/>
              </a:ext>
            </a:extLst>
          </p:cNvPr>
          <p:cNvSpPr>
            <a:spLocks noChangeArrowheads="1"/>
          </p:cNvSpPr>
          <p:nvPr/>
        </p:nvSpPr>
        <p:spPr bwMode="auto">
          <a:xfrm>
            <a:off x="1524000" y="2209800"/>
            <a:ext cx="9144000"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800" b="1" kern="0" dirty="0">
                <a:solidFill>
                  <a:prstClr val="black"/>
                </a:solidFill>
                <a:latin typeface="Calibri"/>
              </a:rPr>
              <a:t>Manage Licenses</a:t>
            </a:r>
          </a:p>
        </p:txBody>
      </p:sp>
      <p:pic>
        <p:nvPicPr>
          <p:cNvPr id="5" name="Picture 4">
            <a:extLst>
              <a:ext uri="{FF2B5EF4-FFF2-40B4-BE49-F238E27FC236}">
                <a16:creationId xmlns:a16="http://schemas.microsoft.com/office/drawing/2014/main" id="{8031EB7D-5F52-36B5-8BC8-3A33BF1D4EEE}"/>
              </a:ext>
            </a:extLst>
          </p:cNvPr>
          <p:cNvPicPr>
            <a:picLocks noChangeAspect="1"/>
          </p:cNvPicPr>
          <p:nvPr/>
        </p:nvPicPr>
        <p:blipFill>
          <a:blip r:embed="rId2"/>
          <a:srcRect b="81111"/>
          <a:stretch/>
        </p:blipFill>
        <p:spPr>
          <a:xfrm>
            <a:off x="1524000" y="1066800"/>
            <a:ext cx="9144000" cy="971550"/>
          </a:xfrm>
          <a:prstGeom prst="rect">
            <a:avLst/>
          </a:prstGeom>
        </p:spPr>
      </p:pic>
      <p:sp>
        <p:nvSpPr>
          <p:cNvPr id="6" name="Rectangle: Rounded Corners 5">
            <a:extLst>
              <a:ext uri="{FF2B5EF4-FFF2-40B4-BE49-F238E27FC236}">
                <a16:creationId xmlns:a16="http://schemas.microsoft.com/office/drawing/2014/main" id="{EBAB2043-96F0-FE01-2E10-A8DA7275524A}"/>
              </a:ext>
            </a:extLst>
          </p:cNvPr>
          <p:cNvSpPr/>
          <p:nvPr/>
        </p:nvSpPr>
        <p:spPr>
          <a:xfrm>
            <a:off x="3124200" y="1524000"/>
            <a:ext cx="1143000"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23710489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7C3E63-66F8-40B2-BD4C-C5C3B0CB0173}"/>
            </a:ext>
          </a:extLst>
        </p:cNvPr>
        <p:cNvGrpSpPr/>
        <p:nvPr/>
      </p:nvGrpSpPr>
      <p:grpSpPr>
        <a:xfrm>
          <a:off x="0" y="0"/>
          <a:ext cx="0" cy="0"/>
          <a:chOff x="0" y="0"/>
          <a:chExt cx="0" cy="0"/>
        </a:xfrm>
      </p:grpSpPr>
      <p:sp>
        <p:nvSpPr>
          <p:cNvPr id="5" name="object 5">
            <a:extLst>
              <a:ext uri="{FF2B5EF4-FFF2-40B4-BE49-F238E27FC236}">
                <a16:creationId xmlns:a16="http://schemas.microsoft.com/office/drawing/2014/main" id="{92CE57EA-788F-B736-9400-BE56DA78F228}"/>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dirty="0"/>
              <a:pPr marL="38100">
                <a:spcBef>
                  <a:spcPts val="5"/>
                </a:spcBef>
              </a:pPr>
              <a:t>57</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0301F379-9DEC-1B17-7F48-2D9836957C3B}"/>
              </a:ext>
            </a:extLst>
          </p:cNvPr>
          <p:cNvSpPr txBox="1"/>
          <p:nvPr/>
        </p:nvSpPr>
        <p:spPr>
          <a:xfrm>
            <a:off x="0" y="0"/>
            <a:ext cx="9478537" cy="671851"/>
          </a:xfrm>
          <a:prstGeom prst="rect">
            <a:avLst/>
          </a:prstGeom>
          <a:solidFill>
            <a:schemeClr val="bg1"/>
          </a:solidFill>
        </p:spPr>
        <p:txBody>
          <a:bodyPr wrap="square">
            <a:spAutoFit/>
          </a:bodyPr>
          <a:lstStyle/>
          <a:p>
            <a:pPr>
              <a:lnSpc>
                <a:spcPct val="150000"/>
              </a:lnSpc>
              <a:buNone/>
            </a:pPr>
            <a:r>
              <a:rPr lang="en-US" sz="2800" b="1" dirty="0"/>
              <a:t>Enter License </a:t>
            </a:r>
            <a:endParaRPr lang="en-US" sz="2800" dirty="0"/>
          </a:p>
        </p:txBody>
      </p:sp>
      <p:pic>
        <p:nvPicPr>
          <p:cNvPr id="4" name="Picture 3">
            <a:extLst>
              <a:ext uri="{FF2B5EF4-FFF2-40B4-BE49-F238E27FC236}">
                <a16:creationId xmlns:a16="http://schemas.microsoft.com/office/drawing/2014/main" id="{191F75DF-F869-1AAF-F178-68877871CB15}"/>
              </a:ext>
            </a:extLst>
          </p:cNvPr>
          <p:cNvPicPr>
            <a:picLocks noChangeAspect="1"/>
          </p:cNvPicPr>
          <p:nvPr/>
        </p:nvPicPr>
        <p:blipFill>
          <a:blip r:embed="rId2"/>
          <a:srcRect l="31072" t="22785" r="30844" b="28311"/>
          <a:stretch/>
        </p:blipFill>
        <p:spPr>
          <a:xfrm>
            <a:off x="2487125" y="1065349"/>
            <a:ext cx="7992092" cy="5772662"/>
          </a:xfrm>
          <a:prstGeom prst="rect">
            <a:avLst/>
          </a:prstGeom>
        </p:spPr>
      </p:pic>
      <p:sp>
        <p:nvSpPr>
          <p:cNvPr id="8" name="Rectangle: Rounded Corners 7">
            <a:extLst>
              <a:ext uri="{FF2B5EF4-FFF2-40B4-BE49-F238E27FC236}">
                <a16:creationId xmlns:a16="http://schemas.microsoft.com/office/drawing/2014/main" id="{137FE45E-F2B3-73E6-F632-5676C4ED7B0E}"/>
              </a:ext>
            </a:extLst>
          </p:cNvPr>
          <p:cNvSpPr/>
          <p:nvPr/>
        </p:nvSpPr>
        <p:spPr>
          <a:xfrm>
            <a:off x="7232073" y="6126056"/>
            <a:ext cx="1900052" cy="676894"/>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3154651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402B94-26A4-F69F-9C55-3519C4B6AF6B}"/>
            </a:ext>
          </a:extLst>
        </p:cNvPr>
        <p:cNvGrpSpPr/>
        <p:nvPr/>
      </p:nvGrpSpPr>
      <p:grpSpPr>
        <a:xfrm>
          <a:off x="0" y="0"/>
          <a:ext cx="0" cy="0"/>
          <a:chOff x="0" y="0"/>
          <a:chExt cx="0" cy="0"/>
        </a:xfrm>
      </p:grpSpPr>
      <p:sp>
        <p:nvSpPr>
          <p:cNvPr id="5" name="object 5">
            <a:extLst>
              <a:ext uri="{FF2B5EF4-FFF2-40B4-BE49-F238E27FC236}">
                <a16:creationId xmlns:a16="http://schemas.microsoft.com/office/drawing/2014/main" id="{186E7A22-50F2-16C7-0F1B-D3D8D595EFE1}"/>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dirty="0"/>
              <a:pPr marL="38100">
                <a:spcBef>
                  <a:spcPts val="5"/>
                </a:spcBef>
              </a:pPr>
              <a:t>58</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12" name="TextBox 11">
            <a:extLst>
              <a:ext uri="{FF2B5EF4-FFF2-40B4-BE49-F238E27FC236}">
                <a16:creationId xmlns:a16="http://schemas.microsoft.com/office/drawing/2014/main" id="{4F9B89D6-D6BA-5F11-0C36-C8AB6220F75E}"/>
              </a:ext>
            </a:extLst>
          </p:cNvPr>
          <p:cNvSpPr txBox="1"/>
          <p:nvPr/>
        </p:nvSpPr>
        <p:spPr>
          <a:xfrm>
            <a:off x="-1" y="674914"/>
            <a:ext cx="12192001" cy="1318181"/>
          </a:xfrm>
          <a:prstGeom prst="rect">
            <a:avLst/>
          </a:prstGeom>
          <a:noFill/>
        </p:spPr>
        <p:txBody>
          <a:bodyPr wrap="square">
            <a:spAutoFit/>
          </a:bodyPr>
          <a:lstStyle/>
          <a:p>
            <a:pPr>
              <a:lnSpc>
                <a:spcPct val="150000"/>
              </a:lnSpc>
              <a:buNone/>
            </a:pPr>
            <a:r>
              <a:rPr lang="en-US" sz="2800" b="1" dirty="0"/>
              <a:t>License Key has been successful installed.</a:t>
            </a:r>
          </a:p>
          <a:p>
            <a:pPr>
              <a:lnSpc>
                <a:spcPct val="150000"/>
              </a:lnSpc>
              <a:buNone/>
            </a:pPr>
            <a:r>
              <a:rPr lang="en-US" sz="2800" b="1" dirty="0"/>
              <a:t>Happy mining!</a:t>
            </a:r>
            <a:endParaRPr lang="en-US" sz="2800" dirty="0"/>
          </a:p>
        </p:txBody>
      </p:sp>
      <p:pic>
        <p:nvPicPr>
          <p:cNvPr id="6" name="Picture 5">
            <a:extLst>
              <a:ext uri="{FF2B5EF4-FFF2-40B4-BE49-F238E27FC236}">
                <a16:creationId xmlns:a16="http://schemas.microsoft.com/office/drawing/2014/main" id="{C6A58BD2-8472-5588-FABC-52CB39174CA8}"/>
              </a:ext>
            </a:extLst>
          </p:cNvPr>
          <p:cNvPicPr>
            <a:picLocks noChangeAspect="1"/>
          </p:cNvPicPr>
          <p:nvPr/>
        </p:nvPicPr>
        <p:blipFill>
          <a:blip r:embed="rId2"/>
          <a:srcRect l="31072" t="22784" r="2207" b="11343"/>
          <a:stretch/>
        </p:blipFill>
        <p:spPr>
          <a:xfrm>
            <a:off x="2028700" y="1993095"/>
            <a:ext cx="8134598" cy="4517588"/>
          </a:xfrm>
          <a:prstGeom prst="rect">
            <a:avLst/>
          </a:prstGeom>
        </p:spPr>
      </p:pic>
      <p:sp>
        <p:nvSpPr>
          <p:cNvPr id="7" name="Rectangle: Rounded Corners 6">
            <a:extLst>
              <a:ext uri="{FF2B5EF4-FFF2-40B4-BE49-F238E27FC236}">
                <a16:creationId xmlns:a16="http://schemas.microsoft.com/office/drawing/2014/main" id="{5B118A04-63FA-1B10-ECEE-589929BEADDA}"/>
              </a:ext>
            </a:extLst>
          </p:cNvPr>
          <p:cNvSpPr/>
          <p:nvPr/>
        </p:nvSpPr>
        <p:spPr>
          <a:xfrm>
            <a:off x="6970816" y="5735782"/>
            <a:ext cx="3230088" cy="82081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extBox 2">
            <a:extLst>
              <a:ext uri="{FF2B5EF4-FFF2-40B4-BE49-F238E27FC236}">
                <a16:creationId xmlns:a16="http://schemas.microsoft.com/office/drawing/2014/main" id="{B1FC6C98-0589-B579-4CBF-671ECBF514D3}"/>
              </a:ext>
            </a:extLst>
          </p:cNvPr>
          <p:cNvSpPr txBox="1"/>
          <p:nvPr/>
        </p:nvSpPr>
        <p:spPr>
          <a:xfrm>
            <a:off x="0" y="0"/>
            <a:ext cx="9478537" cy="671851"/>
          </a:xfrm>
          <a:prstGeom prst="rect">
            <a:avLst/>
          </a:prstGeom>
          <a:solidFill>
            <a:schemeClr val="bg1"/>
          </a:solidFill>
        </p:spPr>
        <p:txBody>
          <a:bodyPr wrap="square">
            <a:spAutoFit/>
          </a:bodyPr>
          <a:lstStyle/>
          <a:p>
            <a:pPr>
              <a:lnSpc>
                <a:spcPct val="150000"/>
              </a:lnSpc>
              <a:buNone/>
            </a:pPr>
            <a:r>
              <a:rPr lang="en-US" sz="2800" b="1" dirty="0"/>
              <a:t>Enter License </a:t>
            </a:r>
            <a:endParaRPr lang="en-US" sz="2800" dirty="0"/>
          </a:p>
        </p:txBody>
      </p:sp>
    </p:spTree>
    <p:extLst>
      <p:ext uri="{BB962C8B-B14F-4D97-AF65-F5344CB8AC3E}">
        <p14:creationId xmlns:p14="http://schemas.microsoft.com/office/powerpoint/2010/main" val="42628332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AB5D31-B76C-FE12-64DA-3CF43631A0D3}"/>
            </a:ext>
          </a:extLst>
        </p:cNvPr>
        <p:cNvGrpSpPr/>
        <p:nvPr/>
      </p:nvGrpSpPr>
      <p:grpSpPr>
        <a:xfrm>
          <a:off x="0" y="0"/>
          <a:ext cx="0" cy="0"/>
          <a:chOff x="0" y="0"/>
          <a:chExt cx="0" cy="0"/>
        </a:xfrm>
      </p:grpSpPr>
      <p:sp>
        <p:nvSpPr>
          <p:cNvPr id="5" name="object 5">
            <a:extLst>
              <a:ext uri="{FF2B5EF4-FFF2-40B4-BE49-F238E27FC236}">
                <a16:creationId xmlns:a16="http://schemas.microsoft.com/office/drawing/2014/main" id="{463BD7DE-7686-B0D9-330F-0C1172541F6D}"/>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dirty="0"/>
              <a:pPr marL="38100">
                <a:spcBef>
                  <a:spcPts val="5"/>
                </a:spcBef>
              </a:pPr>
              <a:t>59</a:t>
            </a:fld>
            <a:r>
              <a:rPr spc="235" dirty="0"/>
              <a:t> </a:t>
            </a:r>
            <a:r>
              <a:rPr dirty="0"/>
              <a:t>|</a:t>
            </a:r>
            <a:r>
              <a:rPr spc="400" dirty="0"/>
              <a:t> </a:t>
            </a:r>
            <a:r>
              <a:rPr dirty="0"/>
              <a:t>Faculty</a:t>
            </a:r>
            <a:r>
              <a:rPr spc="-15" dirty="0"/>
              <a:t> </a:t>
            </a:r>
            <a:r>
              <a:rPr dirty="0"/>
              <a:t>of</a:t>
            </a:r>
            <a:r>
              <a:rPr spc="-20" dirty="0"/>
              <a:t> </a:t>
            </a:r>
            <a:r>
              <a:rPr dirty="0"/>
              <a:t>Business</a:t>
            </a:r>
            <a:r>
              <a:rPr spc="-20" dirty="0"/>
              <a:t> </a:t>
            </a:r>
            <a:r>
              <a:rPr dirty="0"/>
              <a:t>and</a:t>
            </a:r>
            <a:r>
              <a:rPr spc="-20" dirty="0"/>
              <a:t> </a:t>
            </a:r>
            <a:r>
              <a:rPr dirty="0"/>
              <a:t>Law</a:t>
            </a:r>
            <a:r>
              <a:rPr spc="-15" dirty="0"/>
              <a:t> </a:t>
            </a:r>
            <a:r>
              <a:rPr dirty="0"/>
              <a:t>|</a:t>
            </a:r>
            <a:r>
              <a:rPr spc="-15" dirty="0"/>
              <a:t> </a:t>
            </a:r>
            <a:r>
              <a:rPr dirty="0"/>
              <a:t>Peter</a:t>
            </a:r>
            <a:r>
              <a:rPr spc="-10" dirty="0"/>
              <a:t> </a:t>
            </a:r>
            <a:r>
              <a:rPr dirty="0"/>
              <a:t>Faber</a:t>
            </a:r>
            <a:r>
              <a:rPr spc="-15" dirty="0"/>
              <a:t> </a:t>
            </a:r>
            <a:r>
              <a:rPr dirty="0"/>
              <a:t>Business</a:t>
            </a:r>
            <a:r>
              <a:rPr spc="-15" dirty="0"/>
              <a:t> </a:t>
            </a:r>
            <a:r>
              <a:rPr spc="-10" dirty="0"/>
              <a:t>School</a:t>
            </a:r>
          </a:p>
        </p:txBody>
      </p:sp>
      <p:sp>
        <p:nvSpPr>
          <p:cNvPr id="2" name="Rectangle 1">
            <a:extLst>
              <a:ext uri="{FF2B5EF4-FFF2-40B4-BE49-F238E27FC236}">
                <a16:creationId xmlns:a16="http://schemas.microsoft.com/office/drawing/2014/main" id="{6821BC0C-2076-08F3-DE51-682333DB3D61}"/>
              </a:ext>
            </a:extLst>
          </p:cNvPr>
          <p:cNvSpPr>
            <a:spLocks noChangeArrowheads="1"/>
          </p:cNvSpPr>
          <p:nvPr/>
        </p:nvSpPr>
        <p:spPr bwMode="auto">
          <a:xfrm>
            <a:off x="0" y="995016"/>
            <a:ext cx="12192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800" dirty="0"/>
              <a:t>These guidelines are designed to </a:t>
            </a:r>
            <a:r>
              <a:rPr lang="en-US" sz="2800" b="1" dirty="0"/>
              <a:t>support your learning</a:t>
            </a:r>
            <a:r>
              <a:rPr lang="en-US" sz="2800" dirty="0"/>
              <a:t> and help you apply necessary techniques effectively. For </a:t>
            </a:r>
            <a:r>
              <a:rPr lang="en-US" sz="2800" b="1" dirty="0"/>
              <a:t>lab or assessment submissions</a:t>
            </a:r>
            <a:r>
              <a:rPr lang="en-US" sz="2800" dirty="0"/>
              <a:t>, please follow instructions and complete tasks based on </a:t>
            </a:r>
            <a:r>
              <a:rPr lang="en-US" sz="2800" b="1" dirty="0">
                <a:highlight>
                  <a:srgbClr val="FFFF00"/>
                </a:highlight>
              </a:rPr>
              <a:t>Canvas</a:t>
            </a:r>
            <a:r>
              <a:rPr lang="en-US" sz="2800" dirty="0"/>
              <a:t>. If you have any questions, feel free to ask—I’m happy to help!</a:t>
            </a:r>
          </a:p>
        </p:txBody>
      </p:sp>
      <p:sp>
        <p:nvSpPr>
          <p:cNvPr id="4" name="object 2">
            <a:extLst>
              <a:ext uri="{FF2B5EF4-FFF2-40B4-BE49-F238E27FC236}">
                <a16:creationId xmlns:a16="http://schemas.microsoft.com/office/drawing/2014/main" id="{15D8BF61-E6FB-9A63-7350-A3B2944726E2}"/>
              </a:ext>
            </a:extLst>
          </p:cNvPr>
          <p:cNvSpPr txBox="1">
            <a:spLocks/>
          </p:cNvSpPr>
          <p:nvPr/>
        </p:nvSpPr>
        <p:spPr>
          <a:xfrm>
            <a:off x="1" y="0"/>
            <a:ext cx="9654638" cy="459100"/>
          </a:xfrm>
          <a:prstGeom prst="rect">
            <a:avLst/>
          </a:prstGeom>
          <a:solidFill>
            <a:schemeClr val="bg1"/>
          </a:solidFill>
        </p:spPr>
        <p:txBody>
          <a:bodyPr vert="horz" wrap="square" lIns="0" tIns="12700" rIns="0" bIns="0" rtlCol="0">
            <a:spAutoFit/>
          </a:bodyPr>
          <a:lstStyle>
            <a:lvl1pPr>
              <a:defRPr sz="2900" b="1" i="0">
                <a:solidFill>
                  <a:srgbClr val="3D3935"/>
                </a:solidFill>
                <a:latin typeface="Arial"/>
                <a:ea typeface="+mj-ea"/>
                <a:cs typeface="Arial"/>
              </a:defRPr>
            </a:lvl1pPr>
          </a:lstStyle>
          <a:p>
            <a:pPr marL="12700">
              <a:spcBef>
                <a:spcPts val="100"/>
              </a:spcBef>
            </a:pPr>
            <a:r>
              <a:rPr lang="en-US" kern="0" spc="-10" dirty="0"/>
              <a:t>Submission of Labs &amp; Assessments</a:t>
            </a:r>
          </a:p>
        </p:txBody>
      </p:sp>
    </p:spTree>
    <p:extLst>
      <p:ext uri="{BB962C8B-B14F-4D97-AF65-F5344CB8AC3E}">
        <p14:creationId xmlns:p14="http://schemas.microsoft.com/office/powerpoint/2010/main" val="3809962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1D3C11-188A-B02F-EB86-2AC295D1E695}"/>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23F0F921-5B78-8298-0E2D-3E221557BB15}"/>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6</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object 2">
            <a:extLst>
              <a:ext uri="{FF2B5EF4-FFF2-40B4-BE49-F238E27FC236}">
                <a16:creationId xmlns:a16="http://schemas.microsoft.com/office/drawing/2014/main" id="{B47F0FDA-CF08-CDF1-C5B3-B53C8BC55A25}"/>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spcBef>
                <a:spcPts val="100"/>
              </a:spcBef>
            </a:pPr>
            <a:r>
              <a:rPr lang="en-US" dirty="0"/>
              <a:t>Data Preparation Using RapidMiner</a:t>
            </a:r>
            <a:endParaRPr spc="-10" dirty="0"/>
          </a:p>
        </p:txBody>
      </p:sp>
      <p:pic>
        <p:nvPicPr>
          <p:cNvPr id="6" name="Picture 5">
            <a:extLst>
              <a:ext uri="{FF2B5EF4-FFF2-40B4-BE49-F238E27FC236}">
                <a16:creationId xmlns:a16="http://schemas.microsoft.com/office/drawing/2014/main" id="{AFCA7A13-6271-A1A1-60A8-0F790452DEA5}"/>
              </a:ext>
            </a:extLst>
          </p:cNvPr>
          <p:cNvPicPr>
            <a:picLocks noChangeAspect="1"/>
          </p:cNvPicPr>
          <p:nvPr/>
        </p:nvPicPr>
        <p:blipFill>
          <a:blip r:embed="rId2"/>
          <a:srcRect l="16667" t="4074" r="16667" b="5555"/>
          <a:stretch/>
        </p:blipFill>
        <p:spPr>
          <a:xfrm>
            <a:off x="3048000" y="1066800"/>
            <a:ext cx="6096000" cy="4648200"/>
          </a:xfrm>
          <a:prstGeom prst="rect">
            <a:avLst/>
          </a:prstGeom>
        </p:spPr>
      </p:pic>
      <p:sp>
        <p:nvSpPr>
          <p:cNvPr id="7" name="Rectangle: Rounded Corners 6">
            <a:extLst>
              <a:ext uri="{FF2B5EF4-FFF2-40B4-BE49-F238E27FC236}">
                <a16:creationId xmlns:a16="http://schemas.microsoft.com/office/drawing/2014/main" id="{72B43412-2812-93CB-8CAA-E3DE5928826C}"/>
              </a:ext>
            </a:extLst>
          </p:cNvPr>
          <p:cNvSpPr/>
          <p:nvPr/>
        </p:nvSpPr>
        <p:spPr>
          <a:xfrm>
            <a:off x="8025582" y="5400368"/>
            <a:ext cx="545690" cy="381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278093413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F7AE2E-97E0-BDCA-618B-720FE1F7F0A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913548F9-A26E-1B74-C2A0-A0350AC21E39}"/>
              </a:ext>
            </a:extLst>
          </p:cNvPr>
          <p:cNvSpPr txBox="1">
            <a:spLocks noGrp="1"/>
          </p:cNvSpPr>
          <p:nvPr>
            <p:ph type="title"/>
          </p:nvPr>
        </p:nvSpPr>
        <p:spPr>
          <a:xfrm>
            <a:off x="0" y="0"/>
            <a:ext cx="8737600" cy="459100"/>
          </a:xfrm>
          <a:prstGeom prst="rect">
            <a:avLst/>
          </a:prstGeom>
        </p:spPr>
        <p:txBody>
          <a:bodyPr vert="horz" wrap="square" lIns="0" tIns="12700" rIns="0" bIns="0" rtlCol="0">
            <a:spAutoFit/>
          </a:bodyPr>
          <a:lstStyle/>
          <a:p>
            <a:pPr marL="12700">
              <a:spcBef>
                <a:spcPts val="100"/>
              </a:spcBef>
            </a:pPr>
            <a:r>
              <a:rPr lang="en-US" dirty="0"/>
              <a:t>Thank You</a:t>
            </a:r>
            <a:endParaRPr spc="-10" dirty="0"/>
          </a:p>
        </p:txBody>
      </p:sp>
      <p:sp>
        <p:nvSpPr>
          <p:cNvPr id="4" name="object 4">
            <a:extLst>
              <a:ext uri="{FF2B5EF4-FFF2-40B4-BE49-F238E27FC236}">
                <a16:creationId xmlns:a16="http://schemas.microsoft.com/office/drawing/2014/main" id="{285BD2D9-AABA-65D7-AD99-6F5B8666F073}"/>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60</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3" name="object 3">
            <a:extLst>
              <a:ext uri="{FF2B5EF4-FFF2-40B4-BE49-F238E27FC236}">
                <a16:creationId xmlns:a16="http://schemas.microsoft.com/office/drawing/2014/main" id="{1C5F5B67-D420-B363-36D0-076510E9FACF}"/>
              </a:ext>
            </a:extLst>
          </p:cNvPr>
          <p:cNvSpPr txBox="1"/>
          <p:nvPr/>
        </p:nvSpPr>
        <p:spPr>
          <a:xfrm>
            <a:off x="184175" y="716108"/>
            <a:ext cx="7745095" cy="511037"/>
          </a:xfrm>
          <a:prstGeom prst="rect">
            <a:avLst/>
          </a:prstGeom>
        </p:spPr>
        <p:txBody>
          <a:bodyPr vert="horz" wrap="square" lIns="0" tIns="79375" rIns="0" bIns="0" rtlCol="0">
            <a:spAutoFit/>
          </a:bodyPr>
          <a:lstStyle/>
          <a:p>
            <a:pPr marL="456565" indent="-443865">
              <a:spcBef>
                <a:spcPts val="625"/>
              </a:spcBef>
              <a:buClr>
                <a:srgbClr val="F2120C"/>
              </a:buClr>
              <a:buSzPct val="75000"/>
              <a:buFont typeface="Arial"/>
              <a:buChar char="•"/>
              <a:tabLst>
                <a:tab pos="456565" algn="l"/>
              </a:tabLst>
            </a:pPr>
            <a:r>
              <a:rPr lang="en-US" sz="2800" i="1" kern="0" dirty="0">
                <a:latin typeface="Calibri"/>
                <a:cs typeface="Arial"/>
              </a:rPr>
              <a:t>Have a Great Learning Day!</a:t>
            </a:r>
            <a:endParaRPr sz="2800" kern="0" dirty="0">
              <a:latin typeface="Calibri"/>
              <a:cs typeface="Arial"/>
            </a:endParaRPr>
          </a:p>
        </p:txBody>
      </p:sp>
      <p:sp>
        <p:nvSpPr>
          <p:cNvPr id="5" name="object 3">
            <a:extLst>
              <a:ext uri="{FF2B5EF4-FFF2-40B4-BE49-F238E27FC236}">
                <a16:creationId xmlns:a16="http://schemas.microsoft.com/office/drawing/2014/main" id="{4D47354F-B664-DD16-78CE-61C2CA4253AA}"/>
              </a:ext>
            </a:extLst>
          </p:cNvPr>
          <p:cNvSpPr txBox="1"/>
          <p:nvPr/>
        </p:nvSpPr>
        <p:spPr>
          <a:xfrm>
            <a:off x="184175" y="1391169"/>
            <a:ext cx="7745095" cy="511037"/>
          </a:xfrm>
          <a:prstGeom prst="rect">
            <a:avLst/>
          </a:prstGeom>
        </p:spPr>
        <p:txBody>
          <a:bodyPr vert="horz" wrap="square" lIns="0" tIns="79375" rIns="0" bIns="0" rtlCol="0">
            <a:spAutoFit/>
          </a:bodyPr>
          <a:lstStyle/>
          <a:p>
            <a:pPr marL="456565" indent="-443865">
              <a:spcBef>
                <a:spcPts val="625"/>
              </a:spcBef>
              <a:buClr>
                <a:srgbClr val="F2120C"/>
              </a:buClr>
              <a:buSzPct val="75000"/>
              <a:buFont typeface="Arial"/>
              <a:buChar char="•"/>
              <a:tabLst>
                <a:tab pos="456565" algn="l"/>
              </a:tabLst>
            </a:pPr>
            <a:r>
              <a:rPr lang="en-US" sz="2800" kern="0" dirty="0">
                <a:latin typeface="Calibri"/>
              </a:rPr>
              <a:t>Feel free to reach out with any questions!</a:t>
            </a:r>
            <a:endParaRPr sz="2800" kern="0" dirty="0">
              <a:latin typeface="Calibri"/>
              <a:cs typeface="Arial"/>
            </a:endParaRPr>
          </a:p>
        </p:txBody>
      </p:sp>
      <p:sp>
        <p:nvSpPr>
          <p:cNvPr id="6" name="object 3">
            <a:extLst>
              <a:ext uri="{FF2B5EF4-FFF2-40B4-BE49-F238E27FC236}">
                <a16:creationId xmlns:a16="http://schemas.microsoft.com/office/drawing/2014/main" id="{26A8C491-6C04-81E4-0F77-7812ABB2A303}"/>
              </a:ext>
            </a:extLst>
          </p:cNvPr>
          <p:cNvSpPr txBox="1"/>
          <p:nvPr/>
        </p:nvSpPr>
        <p:spPr>
          <a:xfrm>
            <a:off x="184174" y="2066230"/>
            <a:ext cx="7745095" cy="511037"/>
          </a:xfrm>
          <a:prstGeom prst="rect">
            <a:avLst/>
          </a:prstGeom>
        </p:spPr>
        <p:txBody>
          <a:bodyPr vert="horz" wrap="square" lIns="0" tIns="79375" rIns="0" bIns="0" rtlCol="0">
            <a:spAutoFit/>
          </a:bodyPr>
          <a:lstStyle/>
          <a:p>
            <a:pPr marL="456565" indent="-443865">
              <a:spcBef>
                <a:spcPts val="625"/>
              </a:spcBef>
              <a:buClr>
                <a:srgbClr val="F2120C"/>
              </a:buClr>
              <a:buSzPct val="75000"/>
              <a:buFont typeface="Arial"/>
              <a:buChar char="•"/>
              <a:tabLst>
                <a:tab pos="456565" algn="l"/>
              </a:tabLst>
            </a:pPr>
            <a:r>
              <a:rPr lang="en-US" sz="2800" kern="0" dirty="0">
                <a:latin typeface="Calibri"/>
              </a:rPr>
              <a:t>Dr. Farshid Keivanian</a:t>
            </a:r>
            <a:endParaRPr sz="2800" kern="0" dirty="0">
              <a:latin typeface="Calibri"/>
              <a:cs typeface="Arial"/>
            </a:endParaRPr>
          </a:p>
        </p:txBody>
      </p:sp>
    </p:spTree>
    <p:extLst>
      <p:ext uri="{BB962C8B-B14F-4D97-AF65-F5344CB8AC3E}">
        <p14:creationId xmlns:p14="http://schemas.microsoft.com/office/powerpoint/2010/main" val="3873768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531D9-49D5-18C5-5786-3E7F7302EE6A}"/>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6F8D6655-DA5F-2A6B-859B-3AC2FF81EBD4}"/>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7</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object 2">
            <a:extLst>
              <a:ext uri="{FF2B5EF4-FFF2-40B4-BE49-F238E27FC236}">
                <a16:creationId xmlns:a16="http://schemas.microsoft.com/office/drawing/2014/main" id="{FC5172FE-E710-BF2F-17FD-249A96187722}"/>
              </a:ext>
            </a:extLst>
          </p:cNvPr>
          <p:cNvSpPr txBox="1">
            <a:spLocks noGrp="1"/>
          </p:cNvSpPr>
          <p:nvPr>
            <p:ph type="ctrTitle"/>
          </p:nvPr>
        </p:nvSpPr>
        <p:spPr>
          <a:xfrm>
            <a:off x="-12291" y="2812"/>
            <a:ext cx="7086600" cy="459100"/>
          </a:xfrm>
          <a:prstGeom prst="rect">
            <a:avLst/>
          </a:prstGeom>
          <a:solidFill>
            <a:schemeClr val="bg1"/>
          </a:solidFill>
        </p:spPr>
        <p:txBody>
          <a:bodyPr vert="horz" wrap="square" lIns="0" tIns="12700" rIns="0" bIns="0" rtlCol="0">
            <a:spAutoFit/>
          </a:bodyPr>
          <a:lstStyle/>
          <a:p>
            <a:pPr marL="12700">
              <a:spcBef>
                <a:spcPts val="100"/>
              </a:spcBef>
            </a:pPr>
            <a:r>
              <a:rPr lang="en-US" dirty="0"/>
              <a:t>Data Preparation Using RapidMiner</a:t>
            </a:r>
            <a:endParaRPr spc="-10" dirty="0"/>
          </a:p>
        </p:txBody>
      </p:sp>
      <p:pic>
        <p:nvPicPr>
          <p:cNvPr id="5" name="Picture 4">
            <a:extLst>
              <a:ext uri="{FF2B5EF4-FFF2-40B4-BE49-F238E27FC236}">
                <a16:creationId xmlns:a16="http://schemas.microsoft.com/office/drawing/2014/main" id="{EE1871DD-CF69-19FB-83D1-0736A7DBD611}"/>
              </a:ext>
            </a:extLst>
          </p:cNvPr>
          <p:cNvPicPr>
            <a:picLocks noChangeAspect="1"/>
          </p:cNvPicPr>
          <p:nvPr/>
        </p:nvPicPr>
        <p:blipFill>
          <a:blip r:embed="rId2"/>
          <a:srcRect l="16667" t="4265" r="16667" b="5555"/>
          <a:stretch/>
        </p:blipFill>
        <p:spPr>
          <a:xfrm>
            <a:off x="3048000" y="1076632"/>
            <a:ext cx="6096000" cy="4638368"/>
          </a:xfrm>
          <a:prstGeom prst="rect">
            <a:avLst/>
          </a:prstGeom>
        </p:spPr>
      </p:pic>
      <p:sp>
        <p:nvSpPr>
          <p:cNvPr id="8" name="Rectangle: Rounded Corners 7">
            <a:extLst>
              <a:ext uri="{FF2B5EF4-FFF2-40B4-BE49-F238E27FC236}">
                <a16:creationId xmlns:a16="http://schemas.microsoft.com/office/drawing/2014/main" id="{85A0F7DC-602E-8C70-3188-DE0003C3FEA3}"/>
              </a:ext>
            </a:extLst>
          </p:cNvPr>
          <p:cNvSpPr/>
          <p:nvPr/>
        </p:nvSpPr>
        <p:spPr>
          <a:xfrm>
            <a:off x="3200400" y="1905000"/>
            <a:ext cx="661218"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7" name="Rectangle: Rounded Corners 6">
            <a:extLst>
              <a:ext uri="{FF2B5EF4-FFF2-40B4-BE49-F238E27FC236}">
                <a16:creationId xmlns:a16="http://schemas.microsoft.com/office/drawing/2014/main" id="{5C307BD1-ED77-2238-AB19-BF54F155CF01}"/>
              </a:ext>
            </a:extLst>
          </p:cNvPr>
          <p:cNvSpPr/>
          <p:nvPr/>
        </p:nvSpPr>
        <p:spPr>
          <a:xfrm>
            <a:off x="8025582" y="5400368"/>
            <a:ext cx="545690" cy="381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Tree>
    <p:extLst>
      <p:ext uri="{BB962C8B-B14F-4D97-AF65-F5344CB8AC3E}">
        <p14:creationId xmlns:p14="http://schemas.microsoft.com/office/powerpoint/2010/main" val="1123334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D1A8B-8E79-1CC2-6FD8-FDCBDCA2F13D}"/>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F8E8EA7D-178C-A1B3-1C83-E5F88FB816C6}"/>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8</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object 2">
            <a:extLst>
              <a:ext uri="{FF2B5EF4-FFF2-40B4-BE49-F238E27FC236}">
                <a16:creationId xmlns:a16="http://schemas.microsoft.com/office/drawing/2014/main" id="{DCE0CEC7-6EAC-856F-CE31-CC7ED155740D}"/>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spcBef>
                <a:spcPts val="100"/>
              </a:spcBef>
            </a:pPr>
            <a:r>
              <a:rPr lang="en-US" dirty="0"/>
              <a:t>Data Preparation Using RapidMiner</a:t>
            </a:r>
            <a:endParaRPr spc="-10" dirty="0"/>
          </a:p>
        </p:txBody>
      </p:sp>
      <p:sp>
        <p:nvSpPr>
          <p:cNvPr id="10" name="TextBox 9">
            <a:extLst>
              <a:ext uri="{FF2B5EF4-FFF2-40B4-BE49-F238E27FC236}">
                <a16:creationId xmlns:a16="http://schemas.microsoft.com/office/drawing/2014/main" id="{AA420ECB-D2D5-FB82-5F7F-62E314750BFC}"/>
              </a:ext>
            </a:extLst>
          </p:cNvPr>
          <p:cNvSpPr txBox="1"/>
          <p:nvPr/>
        </p:nvSpPr>
        <p:spPr>
          <a:xfrm>
            <a:off x="1524000" y="4349056"/>
            <a:ext cx="4680154" cy="523220"/>
          </a:xfrm>
          <a:prstGeom prst="rect">
            <a:avLst/>
          </a:prstGeom>
          <a:noFill/>
        </p:spPr>
        <p:txBody>
          <a:bodyPr wrap="square">
            <a:spAutoFit/>
          </a:bodyPr>
          <a:lstStyle/>
          <a:p>
            <a:r>
              <a:rPr lang="en-US" sz="2800" b="1" kern="0" dirty="0">
                <a:solidFill>
                  <a:sysClr val="windowText" lastClr="000000"/>
                </a:solidFill>
                <a:latin typeface="Calibri"/>
              </a:rPr>
              <a:t>Step 2: Set Up a New Process</a:t>
            </a:r>
            <a:endParaRPr lang="en-AU" sz="2800" b="1" kern="0" dirty="0">
              <a:solidFill>
                <a:sysClr val="windowText" lastClr="000000"/>
              </a:solidFill>
              <a:latin typeface="Calibri"/>
            </a:endParaRPr>
          </a:p>
        </p:txBody>
      </p:sp>
      <p:sp>
        <p:nvSpPr>
          <p:cNvPr id="12" name="TextBox 11">
            <a:extLst>
              <a:ext uri="{FF2B5EF4-FFF2-40B4-BE49-F238E27FC236}">
                <a16:creationId xmlns:a16="http://schemas.microsoft.com/office/drawing/2014/main" id="{4139E8E1-4F00-A373-0925-7FA63C03DA88}"/>
              </a:ext>
            </a:extLst>
          </p:cNvPr>
          <p:cNvSpPr txBox="1"/>
          <p:nvPr/>
        </p:nvSpPr>
        <p:spPr>
          <a:xfrm>
            <a:off x="1524000" y="4824532"/>
            <a:ext cx="9144000" cy="1964512"/>
          </a:xfrm>
          <a:prstGeom prst="rect">
            <a:avLst/>
          </a:prstGeom>
          <a:solidFill>
            <a:schemeClr val="bg1"/>
          </a:solidFill>
        </p:spPr>
        <p:txBody>
          <a:bodyPr wrap="square">
            <a:spAutoFit/>
          </a:bodyPr>
          <a:lstStyle/>
          <a:p>
            <a:pPr>
              <a:lnSpc>
                <a:spcPct val="150000"/>
              </a:lnSpc>
            </a:pPr>
            <a:r>
              <a:rPr lang="en-US" sz="2800" b="1" kern="0" dirty="0">
                <a:solidFill>
                  <a:sysClr val="windowText" lastClr="000000"/>
                </a:solidFill>
                <a:latin typeface="Calibri"/>
              </a:rPr>
              <a:t>1. Create a New Process</a:t>
            </a:r>
          </a:p>
          <a:p>
            <a:pPr lvl="1" indent="-457200">
              <a:lnSpc>
                <a:spcPct val="150000"/>
              </a:lnSpc>
              <a:buFont typeface="Arial" panose="020B0604020202020204" pitchFamily="34" charset="0"/>
              <a:buChar char="•"/>
            </a:pPr>
            <a:r>
              <a:rPr lang="en-US" sz="2800" kern="0" dirty="0">
                <a:solidFill>
                  <a:sysClr val="windowText" lastClr="000000"/>
                </a:solidFill>
                <a:latin typeface="Calibri"/>
              </a:rPr>
              <a:t>Open </a:t>
            </a:r>
            <a:r>
              <a:rPr lang="en-US" sz="2800" b="1" kern="0" dirty="0">
                <a:solidFill>
                  <a:sysClr val="windowText" lastClr="000000"/>
                </a:solidFill>
                <a:latin typeface="Calibri"/>
              </a:rPr>
              <a:t>RapidMiner Studio</a:t>
            </a:r>
            <a:r>
              <a:rPr lang="en-US" sz="2800" kern="0" dirty="0">
                <a:solidFill>
                  <a:sysClr val="windowText" lastClr="000000"/>
                </a:solidFill>
                <a:latin typeface="Calibri"/>
              </a:rPr>
              <a:t>.</a:t>
            </a:r>
          </a:p>
          <a:p>
            <a:pPr marL="457200" indent="-457200">
              <a:lnSpc>
                <a:spcPct val="150000"/>
              </a:lnSpc>
              <a:buFont typeface="Arial" panose="020B0604020202020204" pitchFamily="34" charset="0"/>
              <a:buChar char="•"/>
            </a:pPr>
            <a:r>
              <a:rPr lang="en-US" sz="2800" kern="0" dirty="0">
                <a:solidFill>
                  <a:sysClr val="windowText" lastClr="000000"/>
                </a:solidFill>
                <a:latin typeface="Calibri"/>
              </a:rPr>
              <a:t>Click </a:t>
            </a:r>
            <a:r>
              <a:rPr lang="en-US" sz="2800" b="1" kern="0" dirty="0">
                <a:solidFill>
                  <a:sysClr val="windowText" lastClr="000000"/>
                </a:solidFill>
                <a:latin typeface="Calibri"/>
              </a:rPr>
              <a:t>File → New Process</a:t>
            </a:r>
            <a:r>
              <a:rPr lang="en-US" sz="2800" kern="0" dirty="0">
                <a:solidFill>
                  <a:sysClr val="windowText" lastClr="000000"/>
                </a:solidFill>
                <a:latin typeface="Calibri"/>
              </a:rPr>
              <a:t> to create a new process.</a:t>
            </a:r>
          </a:p>
        </p:txBody>
      </p:sp>
      <p:pic>
        <p:nvPicPr>
          <p:cNvPr id="5" name="Picture 4">
            <a:extLst>
              <a:ext uri="{FF2B5EF4-FFF2-40B4-BE49-F238E27FC236}">
                <a16:creationId xmlns:a16="http://schemas.microsoft.com/office/drawing/2014/main" id="{251D83E5-CA25-E101-86BA-2118912E1D54}"/>
              </a:ext>
            </a:extLst>
          </p:cNvPr>
          <p:cNvPicPr>
            <a:picLocks noChangeAspect="1"/>
          </p:cNvPicPr>
          <p:nvPr/>
        </p:nvPicPr>
        <p:blipFill>
          <a:blip r:embed="rId2"/>
          <a:srcRect r="1666" b="8519"/>
          <a:stretch/>
        </p:blipFill>
        <p:spPr>
          <a:xfrm>
            <a:off x="2529023" y="794283"/>
            <a:ext cx="6553200" cy="3429323"/>
          </a:xfrm>
          <a:prstGeom prst="rect">
            <a:avLst/>
          </a:prstGeom>
        </p:spPr>
      </p:pic>
    </p:spTree>
    <p:extLst>
      <p:ext uri="{BB962C8B-B14F-4D97-AF65-F5344CB8AC3E}">
        <p14:creationId xmlns:p14="http://schemas.microsoft.com/office/powerpoint/2010/main" val="208489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2B2BD1-FC8F-C9D7-EB01-32BF079D538B}"/>
            </a:ext>
          </a:extLst>
        </p:cNvPr>
        <p:cNvGrpSpPr/>
        <p:nvPr/>
      </p:nvGrpSpPr>
      <p:grpSpPr>
        <a:xfrm>
          <a:off x="0" y="0"/>
          <a:ext cx="0" cy="0"/>
          <a:chOff x="0" y="0"/>
          <a:chExt cx="0" cy="0"/>
        </a:xfrm>
      </p:grpSpPr>
      <p:sp>
        <p:nvSpPr>
          <p:cNvPr id="4" name="object 4">
            <a:extLst>
              <a:ext uri="{FF2B5EF4-FFF2-40B4-BE49-F238E27FC236}">
                <a16:creationId xmlns:a16="http://schemas.microsoft.com/office/drawing/2014/main" id="{180AC142-FEB1-087F-2503-728D54C5F6F1}"/>
              </a:ext>
            </a:extLst>
          </p:cNvPr>
          <p:cNvSpPr txBox="1">
            <a:spLocks noGrp="1"/>
          </p:cNvSpPr>
          <p:nvPr>
            <p:ph type="sldNum" sz="quarter" idx="7"/>
          </p:nvPr>
        </p:nvSpPr>
        <p:spPr>
          <a:prstGeom prst="rect">
            <a:avLst/>
          </a:prstGeom>
        </p:spPr>
        <p:txBody>
          <a:bodyPr vert="horz" wrap="square" lIns="0" tIns="635" rIns="0" bIns="0" rtlCol="0">
            <a:spAutoFit/>
          </a:bodyPr>
          <a:lstStyle/>
          <a:p>
            <a:pPr marL="38100">
              <a:spcBef>
                <a:spcPts val="5"/>
              </a:spcBef>
            </a:pPr>
            <a:fld id="{81D60167-4931-47E6-BA6A-407CBD079E47}" type="slidenum">
              <a:rPr kern="0" dirty="0"/>
              <a:pPr marL="38100">
                <a:spcBef>
                  <a:spcPts val="5"/>
                </a:spcBef>
              </a:pPr>
              <a:t>9</a:t>
            </a:fld>
            <a:r>
              <a:rPr kern="0" spc="235" dirty="0"/>
              <a:t> </a:t>
            </a:r>
            <a:r>
              <a:rPr kern="0" dirty="0"/>
              <a:t>|</a:t>
            </a:r>
            <a:r>
              <a:rPr kern="0" spc="400" dirty="0"/>
              <a:t> </a:t>
            </a:r>
            <a:r>
              <a:rPr kern="0" dirty="0"/>
              <a:t>Faculty</a:t>
            </a:r>
            <a:r>
              <a:rPr kern="0" spc="-15" dirty="0"/>
              <a:t> </a:t>
            </a:r>
            <a:r>
              <a:rPr kern="0" dirty="0"/>
              <a:t>of</a:t>
            </a:r>
            <a:r>
              <a:rPr kern="0" spc="-20" dirty="0"/>
              <a:t> </a:t>
            </a:r>
            <a:r>
              <a:rPr kern="0" dirty="0"/>
              <a:t>Business</a:t>
            </a:r>
            <a:r>
              <a:rPr kern="0" spc="-20" dirty="0"/>
              <a:t> </a:t>
            </a:r>
            <a:r>
              <a:rPr kern="0" dirty="0"/>
              <a:t>and</a:t>
            </a:r>
            <a:r>
              <a:rPr kern="0" spc="-20" dirty="0"/>
              <a:t> </a:t>
            </a:r>
            <a:r>
              <a:rPr kern="0" dirty="0"/>
              <a:t>Law</a:t>
            </a:r>
            <a:r>
              <a:rPr kern="0" spc="-15" dirty="0"/>
              <a:t> </a:t>
            </a:r>
            <a:r>
              <a:rPr kern="0" dirty="0"/>
              <a:t>|</a:t>
            </a:r>
            <a:r>
              <a:rPr kern="0" spc="-15" dirty="0"/>
              <a:t> </a:t>
            </a:r>
            <a:r>
              <a:rPr kern="0" dirty="0"/>
              <a:t>Peter</a:t>
            </a:r>
            <a:r>
              <a:rPr kern="0" spc="-10" dirty="0"/>
              <a:t> </a:t>
            </a:r>
            <a:r>
              <a:rPr kern="0" dirty="0"/>
              <a:t>Faber</a:t>
            </a:r>
            <a:r>
              <a:rPr kern="0" spc="-15" dirty="0"/>
              <a:t> </a:t>
            </a:r>
            <a:r>
              <a:rPr kern="0" dirty="0"/>
              <a:t>Business</a:t>
            </a:r>
            <a:r>
              <a:rPr kern="0" spc="-15" dirty="0"/>
              <a:t> </a:t>
            </a:r>
            <a:r>
              <a:rPr kern="0" spc="-10" dirty="0"/>
              <a:t>School</a:t>
            </a:r>
          </a:p>
        </p:txBody>
      </p:sp>
      <p:sp>
        <p:nvSpPr>
          <p:cNvPr id="2" name="object 2">
            <a:extLst>
              <a:ext uri="{FF2B5EF4-FFF2-40B4-BE49-F238E27FC236}">
                <a16:creationId xmlns:a16="http://schemas.microsoft.com/office/drawing/2014/main" id="{F4F52911-4C2E-A7AF-FA7D-B492788BB371}"/>
              </a:ext>
            </a:extLst>
          </p:cNvPr>
          <p:cNvSpPr txBox="1">
            <a:spLocks noGrp="1"/>
          </p:cNvSpPr>
          <p:nvPr>
            <p:ph type="ctrTitle"/>
          </p:nvPr>
        </p:nvSpPr>
        <p:spPr>
          <a:xfrm>
            <a:off x="0" y="0"/>
            <a:ext cx="7086600" cy="459100"/>
          </a:xfrm>
          <a:prstGeom prst="rect">
            <a:avLst/>
          </a:prstGeom>
          <a:solidFill>
            <a:schemeClr val="bg1"/>
          </a:solidFill>
        </p:spPr>
        <p:txBody>
          <a:bodyPr vert="horz" wrap="square" lIns="0" tIns="12700" rIns="0" bIns="0" rtlCol="0">
            <a:spAutoFit/>
          </a:bodyPr>
          <a:lstStyle/>
          <a:p>
            <a:pPr marL="12700">
              <a:spcBef>
                <a:spcPts val="100"/>
              </a:spcBef>
            </a:pPr>
            <a:r>
              <a:rPr lang="en-US" dirty="0"/>
              <a:t>Data Preparation Using RapidMiner</a:t>
            </a:r>
            <a:endParaRPr spc="-10" dirty="0"/>
          </a:p>
        </p:txBody>
      </p:sp>
      <p:sp>
        <p:nvSpPr>
          <p:cNvPr id="12" name="TextBox 11">
            <a:extLst>
              <a:ext uri="{FF2B5EF4-FFF2-40B4-BE49-F238E27FC236}">
                <a16:creationId xmlns:a16="http://schemas.microsoft.com/office/drawing/2014/main" id="{7A3E2ADF-2806-A98D-C372-95508C2BB037}"/>
              </a:ext>
            </a:extLst>
          </p:cNvPr>
          <p:cNvSpPr txBox="1"/>
          <p:nvPr/>
        </p:nvSpPr>
        <p:spPr>
          <a:xfrm>
            <a:off x="1541813" y="4157544"/>
            <a:ext cx="9144000" cy="2677656"/>
          </a:xfrm>
          <a:prstGeom prst="rect">
            <a:avLst/>
          </a:prstGeom>
          <a:solidFill>
            <a:schemeClr val="bg1"/>
          </a:solidFill>
        </p:spPr>
        <p:txBody>
          <a:bodyPr wrap="square">
            <a:spAutoFit/>
          </a:bodyPr>
          <a:lstStyle/>
          <a:p>
            <a:r>
              <a:rPr lang="en-US" sz="2800" b="1" kern="0" dirty="0">
                <a:solidFill>
                  <a:sysClr val="windowText" lastClr="000000"/>
                </a:solidFill>
                <a:latin typeface="Calibri"/>
              </a:rPr>
              <a:t>2. Add the Dataset</a:t>
            </a:r>
          </a:p>
          <a:p>
            <a:pPr marL="457200" indent="-457200">
              <a:buFont typeface="Arial" panose="020B0604020202020204" pitchFamily="34" charset="0"/>
              <a:buChar char="•"/>
            </a:pPr>
            <a:r>
              <a:rPr lang="en-US" sz="2800" kern="0" dirty="0">
                <a:solidFill>
                  <a:sysClr val="windowText" lastClr="000000"/>
                </a:solidFill>
                <a:latin typeface="Calibri"/>
              </a:rPr>
              <a:t>In the </a:t>
            </a:r>
            <a:r>
              <a:rPr lang="en-US" sz="2800" b="1" kern="0" dirty="0">
                <a:solidFill>
                  <a:sysClr val="windowText" lastClr="000000"/>
                </a:solidFill>
                <a:latin typeface="Calibri"/>
              </a:rPr>
              <a:t>Repository</a:t>
            </a:r>
            <a:r>
              <a:rPr lang="en-US" sz="2800" kern="0" dirty="0">
                <a:solidFill>
                  <a:sysClr val="windowText" lastClr="000000"/>
                </a:solidFill>
                <a:latin typeface="Calibri"/>
              </a:rPr>
              <a:t> panel (usually on the left side), find your dataset (</a:t>
            </a:r>
            <a:r>
              <a:rPr lang="en-US" sz="2800" b="1" kern="0" dirty="0">
                <a:solidFill>
                  <a:sysClr val="windowText" lastClr="000000"/>
                </a:solidFill>
                <a:latin typeface="Calibri"/>
              </a:rPr>
              <a:t>Lab1_Exercise</a:t>
            </a:r>
            <a:r>
              <a:rPr lang="en-US" sz="2800" kern="0" dirty="0">
                <a:solidFill>
                  <a:sysClr val="windowText" lastClr="000000"/>
                </a:solidFill>
                <a:latin typeface="Calibri"/>
              </a:rPr>
              <a:t> if you renamed it) (I renamed it as Internet Usage and Demographics Dataset).</a:t>
            </a:r>
          </a:p>
          <a:p>
            <a:pPr marL="457200" indent="-457200">
              <a:buFont typeface="Arial" panose="020B0604020202020204" pitchFamily="34" charset="0"/>
              <a:buChar char="•"/>
            </a:pPr>
            <a:r>
              <a:rPr lang="en-US" sz="2800" kern="0" dirty="0">
                <a:solidFill>
                  <a:sysClr val="windowText" lastClr="000000"/>
                </a:solidFill>
                <a:latin typeface="Calibri"/>
              </a:rPr>
              <a:t>Double Click on it or Drag and drop the dataset into the </a:t>
            </a:r>
            <a:r>
              <a:rPr lang="en-US" sz="2800" b="1" kern="0" dirty="0">
                <a:solidFill>
                  <a:sysClr val="windowText" lastClr="000000"/>
                </a:solidFill>
                <a:latin typeface="Calibri"/>
              </a:rPr>
              <a:t>Process</a:t>
            </a:r>
            <a:r>
              <a:rPr lang="en-US" sz="2800" kern="0" dirty="0">
                <a:solidFill>
                  <a:sysClr val="windowText" lastClr="000000"/>
                </a:solidFill>
                <a:latin typeface="Calibri"/>
              </a:rPr>
              <a:t> window.</a:t>
            </a:r>
          </a:p>
        </p:txBody>
      </p:sp>
      <p:pic>
        <p:nvPicPr>
          <p:cNvPr id="6" name="Picture 5">
            <a:extLst>
              <a:ext uri="{FF2B5EF4-FFF2-40B4-BE49-F238E27FC236}">
                <a16:creationId xmlns:a16="http://schemas.microsoft.com/office/drawing/2014/main" id="{876DE135-5362-E12F-B8B5-1303FFF89AA4}"/>
              </a:ext>
            </a:extLst>
          </p:cNvPr>
          <p:cNvPicPr>
            <a:picLocks noChangeAspect="1"/>
          </p:cNvPicPr>
          <p:nvPr/>
        </p:nvPicPr>
        <p:blipFill>
          <a:blip r:embed="rId2"/>
          <a:srcRect b="32112"/>
          <a:stretch/>
        </p:blipFill>
        <p:spPr>
          <a:xfrm>
            <a:off x="1525979" y="404128"/>
            <a:ext cx="9144000" cy="3491806"/>
          </a:xfrm>
          <a:prstGeom prst="rect">
            <a:avLst/>
          </a:prstGeom>
        </p:spPr>
      </p:pic>
      <p:sp>
        <p:nvSpPr>
          <p:cNvPr id="7" name="Rectangle: Rounded Corners 6">
            <a:extLst>
              <a:ext uri="{FF2B5EF4-FFF2-40B4-BE49-F238E27FC236}">
                <a16:creationId xmlns:a16="http://schemas.microsoft.com/office/drawing/2014/main" id="{E5A596C9-AE0F-6AD2-237E-E48975875D4D}"/>
              </a:ext>
            </a:extLst>
          </p:cNvPr>
          <p:cNvSpPr/>
          <p:nvPr/>
        </p:nvSpPr>
        <p:spPr>
          <a:xfrm>
            <a:off x="8579922" y="2384250"/>
            <a:ext cx="2097974" cy="1303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kern="0">
              <a:solidFill>
                <a:prstClr val="white"/>
              </a:solidFill>
              <a:latin typeface="Calibri"/>
            </a:endParaRPr>
          </a:p>
        </p:txBody>
      </p:sp>
      <p:sp>
        <p:nvSpPr>
          <p:cNvPr id="10" name="TextBox 9">
            <a:extLst>
              <a:ext uri="{FF2B5EF4-FFF2-40B4-BE49-F238E27FC236}">
                <a16:creationId xmlns:a16="http://schemas.microsoft.com/office/drawing/2014/main" id="{12297575-404A-4294-3578-5A58B80381BD}"/>
              </a:ext>
            </a:extLst>
          </p:cNvPr>
          <p:cNvSpPr txBox="1"/>
          <p:nvPr/>
        </p:nvSpPr>
        <p:spPr>
          <a:xfrm>
            <a:off x="1525979" y="3634324"/>
            <a:ext cx="4680154" cy="523220"/>
          </a:xfrm>
          <a:prstGeom prst="rect">
            <a:avLst/>
          </a:prstGeom>
          <a:noFill/>
        </p:spPr>
        <p:txBody>
          <a:bodyPr wrap="square">
            <a:spAutoFit/>
          </a:bodyPr>
          <a:lstStyle/>
          <a:p>
            <a:r>
              <a:rPr lang="en-US" sz="2800" b="1" kern="0" dirty="0">
                <a:solidFill>
                  <a:sysClr val="windowText" lastClr="000000"/>
                </a:solidFill>
                <a:latin typeface="Calibri"/>
              </a:rPr>
              <a:t>Step 2: Set Up a New Process</a:t>
            </a:r>
            <a:endParaRPr lang="en-AU" sz="2800" b="1" kern="0" dirty="0">
              <a:solidFill>
                <a:sysClr val="windowText" lastClr="000000"/>
              </a:solidFill>
              <a:latin typeface="Calibri"/>
            </a:endParaRPr>
          </a:p>
        </p:txBody>
      </p:sp>
    </p:spTree>
    <p:extLst>
      <p:ext uri="{BB962C8B-B14F-4D97-AF65-F5344CB8AC3E}">
        <p14:creationId xmlns:p14="http://schemas.microsoft.com/office/powerpoint/2010/main" val="82242559"/>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429</TotalTime>
  <Words>3015</Words>
  <Application>Microsoft Office PowerPoint</Application>
  <PresentationFormat>Widescreen</PresentationFormat>
  <Paragraphs>282</Paragraphs>
  <Slides>60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60</vt:i4>
      </vt:variant>
    </vt:vector>
  </HeadingPairs>
  <TitlesOfParts>
    <vt:vector size="63" baseType="lpstr">
      <vt:lpstr>Arial</vt:lpstr>
      <vt:lpstr>Calibri</vt:lpstr>
      <vt:lpstr>1_Office Theme</vt:lpstr>
      <vt:lpstr>Preparation for Lab 1</vt:lpstr>
      <vt:lpstr>Data Preparation Using RapidMiner</vt:lpstr>
      <vt:lpstr>Data Preparation Using RapidMiner</vt:lpstr>
      <vt:lpstr>Data Preparation Using RapidMiner</vt:lpstr>
      <vt:lpstr>Data Preparation Using RapidMiner</vt:lpstr>
      <vt:lpstr>Data Preparation Using RapidMiner</vt:lpstr>
      <vt:lpstr>Data Preparation Using RapidMiner</vt:lpstr>
      <vt:lpstr>Data Preparation Using RapidMiner</vt:lpstr>
      <vt:lpstr>Data Preparation Using RapidMiner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Farshid Keivanian</dc:creator>
  <cp:lastModifiedBy>Farshid Keivanian</cp:lastModifiedBy>
  <cp:revision>191</cp:revision>
  <dcterms:created xsi:type="dcterms:W3CDTF">2025-03-01T05:38:51Z</dcterms:created>
  <dcterms:modified xsi:type="dcterms:W3CDTF">2025-03-20T23:51:19Z</dcterms:modified>
</cp:coreProperties>
</file>

<file path=docProps/thumbnail.jpeg>
</file>